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79" r:id="rId4"/>
    <p:sldId id="300" r:id="rId5"/>
    <p:sldId id="298" r:id="rId6"/>
    <p:sldId id="278" r:id="rId7"/>
    <p:sldId id="280" r:id="rId8"/>
    <p:sldId id="281" r:id="rId9"/>
    <p:sldId id="286" r:id="rId10"/>
    <p:sldId id="287" r:id="rId11"/>
    <p:sldId id="288" r:id="rId12"/>
    <p:sldId id="289" r:id="rId13"/>
    <p:sldId id="292" r:id="rId14"/>
    <p:sldId id="293" r:id="rId15"/>
    <p:sldId id="294" r:id="rId16"/>
    <p:sldId id="295" r:id="rId17"/>
    <p:sldId id="283" r:id="rId18"/>
    <p:sldId id="296" r:id="rId19"/>
    <p:sldId id="297" r:id="rId20"/>
    <p:sldId id="299" r:id="rId21"/>
    <p:sldId id="302" r:id="rId22"/>
    <p:sldId id="303" r:id="rId23"/>
    <p:sldId id="301" r:id="rId24"/>
    <p:sldId id="304" r:id="rId25"/>
    <p:sldId id="305" r:id="rId26"/>
    <p:sldId id="284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285" r:id="rId37"/>
    <p:sldId id="315" r:id="rId38"/>
    <p:sldId id="316" r:id="rId39"/>
    <p:sldId id="282" r:id="rId40"/>
    <p:sldId id="317" r:id="rId41"/>
    <p:sldId id="318" r:id="rId42"/>
    <p:sldId id="263" r:id="rId43"/>
    <p:sldId id="319" r:id="rId44"/>
    <p:sldId id="320" r:id="rId45"/>
  </p:sldIdLst>
  <p:sldSz cx="12192000" cy="6858000"/>
  <p:notesSz cx="6858000" cy="9144000"/>
  <p:embeddedFontLst>
    <p:embeddedFont>
      <p:font typeface="方正硬笔行书简体" panose="02010600030101010101" charset="-122"/>
      <p:regular r:id="rId47"/>
    </p:embeddedFont>
    <p:embeddedFont>
      <p:font typeface="方正兰亭黑_GBK" panose="02000000000000000000" pitchFamily="2" charset="-122"/>
      <p:regular r:id="rId48"/>
    </p:embeddedFont>
    <p:embeddedFont>
      <p:font typeface="LiHei Pro" panose="02010601030101010101" pitchFamily="2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Impact" panose="020B0806030902050204" pitchFamily="34" charset="0"/>
      <p:regular r:id="rId54"/>
    </p:embeddedFont>
    <p:embeddedFont>
      <p:font typeface="等线" panose="02010600030101010101" charset="-122"/>
      <p:regular r:id="rId55"/>
      <p:bold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等线 Light" panose="02010600030101010101" charset="-122"/>
      <p:regular r:id="rId59"/>
    </p:embeddedFont>
    <p:embeddedFont>
      <p:font typeface="Arial Unicode MS" panose="020B0604020202020204" pitchFamily="34" charset="-122"/>
      <p:regular r:id="rId60"/>
    </p:embeddedFont>
    <p:embeddedFont>
      <p:font typeface="方正正粗黑简体" panose="02010600030101010101" charset="-122"/>
      <p:regular r:id="rId61"/>
    </p:embeddedFont>
    <p:embeddedFont>
      <p:font typeface="微软雅黑" panose="020B0503020204020204" pitchFamily="34" charset="-122"/>
      <p:regular r:id="rId62"/>
      <p:bold r:id="rId63"/>
    </p:embeddedFont>
    <p:embeddedFont>
      <p:font typeface="方正字迹-吕建德字体" panose="02010600030101010101" charset="-122"/>
      <p:regular r:id="rId64"/>
    </p:embeddedFont>
    <p:embeddedFont>
      <p:font typeface="Agency FB" panose="020B0503020202020204" pitchFamily="34" charset="0"/>
      <p:regular r:id="rId65"/>
      <p:bold r:id="rId6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771"/>
    <a:srgbClr val="544741"/>
    <a:srgbClr val="114B9F"/>
    <a:srgbClr val="00A39E"/>
    <a:srgbClr val="0073AB"/>
    <a:srgbClr val="008DCA"/>
    <a:srgbClr val="595959"/>
    <a:srgbClr val="E38181"/>
    <a:srgbClr val="354B5E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221" autoAdjust="0"/>
  </p:normalViewPr>
  <p:slideViewPr>
    <p:cSldViewPr snapToGrid="0">
      <p:cViewPr varScale="1">
        <p:scale>
          <a:sx n="81" d="100"/>
          <a:sy n="81" d="100"/>
        </p:scale>
        <p:origin x="7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C9591-FA22-429A-9CAD-3076B60BF009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5C207-09D3-40C3-A684-B8E14AD6FB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11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150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0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894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76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537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992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17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23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4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1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5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0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685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44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69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83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77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95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91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492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31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2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03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4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702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29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27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7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7783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473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43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45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4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3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478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01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5C207-09D3-40C3-A684-B8E14AD6FB7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19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1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52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84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55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3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3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5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32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5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23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3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504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1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4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5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05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7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21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0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56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5A4D-E9E7-41BB-A4CE-1C8ED79FF7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79AA-B9D3-47B9-B5A5-E5AAA85DCD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2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7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microsoft.com/office/2007/relationships/hdphoto" Target="../media/hdphoto1.wdp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38483" y="4548745"/>
            <a:ext cx="2852063" cy="1002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上海市教育委员会教学研究室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98337" y="2134877"/>
            <a:ext cx="8132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gradFill>
                  <a:gsLst>
                    <a:gs pos="39000">
                      <a:schemeClr val="accent1">
                        <a:lumMod val="5000"/>
                        <a:lumOff val="95000"/>
                      </a:schemeClr>
                    </a:gs>
                    <a:gs pos="7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传承中创新 创新中发展</a:t>
            </a:r>
            <a:endParaRPr lang="en-US" altLang="zh-CN" sz="6000" dirty="0">
              <a:gradFill>
                <a:gsLst>
                  <a:gs pos="39000">
                    <a:schemeClr val="accent1">
                      <a:lumMod val="5000"/>
                      <a:lumOff val="95000"/>
                    </a:schemeClr>
                  </a:gs>
                  <a:gs pos="7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52379" y="3237690"/>
            <a:ext cx="642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gradFill>
                  <a:gsLst>
                    <a:gs pos="39000">
                      <a:schemeClr val="accent1">
                        <a:lumMod val="5000"/>
                        <a:lumOff val="95000"/>
                      </a:schemeClr>
                    </a:gs>
                    <a:gs pos="7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上海中小学数学教育改革经验总结报告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77" y="865864"/>
            <a:ext cx="1351274" cy="108668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18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直角三角形 22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理念引导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研制课程标准，呈现课程价值</a:t>
            </a:r>
          </a:p>
        </p:txBody>
      </p:sp>
      <p:sp>
        <p:nvSpPr>
          <p:cNvPr id="19" name="矩形 18"/>
          <p:cNvSpPr/>
          <p:nvPr/>
        </p:nvSpPr>
        <p:spPr>
          <a:xfrm>
            <a:off x="5913557" y="1908252"/>
            <a:ext cx="5763116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数学素养</a:t>
            </a:r>
            <a:endParaRPr lang="en-US" altLang="zh-CN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抽象能力   推理能力   创造能力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认识世界的积极态度和思想方法    求真求实和锲而不舍的精神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有条理的思考   简明清晰地表达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13557" y="3863506"/>
            <a:ext cx="4060727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改革理念</a:t>
            </a:r>
            <a:endParaRPr lang="en-US" altLang="zh-CN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数学素养   共同基础   应用实践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数学需要   选择和发展的空间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关注学习   强化评价的教育功能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现代信息技术   信息技术与数学课程的整合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12" y="2074985"/>
            <a:ext cx="4320406" cy="43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8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直角三角形 22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理念引导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研制课程标准，呈现课程价值</a:t>
            </a:r>
          </a:p>
        </p:txBody>
      </p:sp>
      <p:sp>
        <p:nvSpPr>
          <p:cNvPr id="3" name="矩形 2"/>
          <p:cNvSpPr/>
          <p:nvPr/>
        </p:nvSpPr>
        <p:spPr>
          <a:xfrm>
            <a:off x="1839624" y="2359041"/>
            <a:ext cx="1991119" cy="775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049092" y="2314354"/>
            <a:ext cx="1620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基础型课程部分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（基本内容）</a:t>
            </a:r>
          </a:p>
        </p:txBody>
      </p:sp>
      <p:sp>
        <p:nvSpPr>
          <p:cNvPr id="18" name="矩形 17"/>
          <p:cNvSpPr/>
          <p:nvPr/>
        </p:nvSpPr>
        <p:spPr>
          <a:xfrm>
            <a:off x="3880354" y="2365349"/>
            <a:ext cx="7211482" cy="775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907409" y="2339715"/>
            <a:ext cx="7160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具有奠基性和生长性，是进一步学习必不可少的基本的数学内容，所有学生都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必须修习。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846834" y="3172453"/>
            <a:ext cx="1991119" cy="12633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049092" y="3376652"/>
            <a:ext cx="1620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拓展型课程部分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（拓展内容）</a:t>
            </a:r>
          </a:p>
        </p:txBody>
      </p:sp>
      <p:sp>
        <p:nvSpPr>
          <p:cNvPr id="36" name="矩形 35"/>
          <p:cNvSpPr/>
          <p:nvPr/>
        </p:nvSpPr>
        <p:spPr>
          <a:xfrm>
            <a:off x="3887564" y="3178761"/>
            <a:ext cx="7211482" cy="1263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914619" y="3207235"/>
            <a:ext cx="71609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体现基础知识扩展、综合能力培养或兴趣爱好需求的课程内容；反映数学与现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代科技密切联系的科普性材料，数学史片断、数学趣味故事等人文性材料。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分为拓展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Ⅰ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和拓展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Ⅱ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两类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847737" y="4482732"/>
            <a:ext cx="1991119" cy="13553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843908" y="4719397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研究型课程部分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（专题研究与实践）</a:t>
            </a:r>
          </a:p>
        </p:txBody>
      </p:sp>
      <p:sp>
        <p:nvSpPr>
          <p:cNvPr id="40" name="矩形 39"/>
          <p:cNvSpPr/>
          <p:nvPr/>
        </p:nvSpPr>
        <p:spPr>
          <a:xfrm>
            <a:off x="3888467" y="4489040"/>
            <a:ext cx="7211482" cy="1349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915522" y="4528336"/>
            <a:ext cx="71609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注重过程体验的研究（探究）性学习材料或其他数学活动材料，含研究课题、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实践项目等。其中的一些专题，所有学生都要参加学习，但学习组织形式可以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多种多样，且目标要求必须有不同层次。另外一些专题可由学生选择学习。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609700" y="1847507"/>
            <a:ext cx="10332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课程标准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研制过程既凝聚了专家们的理论思考，也汇聚了教研人员的教研成果和一线教师的实践经验。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0227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1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99" y="2657422"/>
            <a:ext cx="2179992" cy="147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04-07-2016 Image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48" y="2649662"/>
            <a:ext cx="2180023" cy="145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58" y="2649662"/>
            <a:ext cx="2180023" cy="14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55"/>
          <p:cNvSpPr>
            <a:spLocks noChangeArrowheads="1"/>
          </p:cNvSpPr>
          <p:nvPr/>
        </p:nvSpPr>
        <p:spPr bwMode="auto">
          <a:xfrm>
            <a:off x="1605279" y="1902480"/>
            <a:ext cx="71609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育人价值      核心素养      基础内涵      学习经历      学习过程</a:t>
            </a:r>
          </a:p>
        </p:txBody>
      </p:sp>
      <p:pic>
        <p:nvPicPr>
          <p:cNvPr id="33" name="Picture 1" descr="21-02-2016 Image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99" y="4315084"/>
            <a:ext cx="2179992" cy="163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23-02-2016 Image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4" y="4315083"/>
            <a:ext cx="2173317" cy="163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3-02-2016 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54" y="4315083"/>
            <a:ext cx="2179523" cy="163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/>
          <a:srcRect l="2003" r="2049" b="1437"/>
          <a:stretch/>
        </p:blipFill>
        <p:spPr>
          <a:xfrm>
            <a:off x="8551639" y="2657422"/>
            <a:ext cx="1909704" cy="144731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2"/>
          <a:srcRect l="53410" b="53310"/>
          <a:stretch/>
        </p:blipFill>
        <p:spPr>
          <a:xfrm>
            <a:off x="8551639" y="4315083"/>
            <a:ext cx="1977488" cy="1616262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理念引导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研制课程标准，呈现课程价值</a:t>
            </a:r>
          </a:p>
        </p:txBody>
      </p:sp>
    </p:spTree>
    <p:extLst>
      <p:ext uri="{BB962C8B-B14F-4D97-AF65-F5344CB8AC3E}">
        <p14:creationId xmlns:p14="http://schemas.microsoft.com/office/powerpoint/2010/main" val="20656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基于标准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建设学科教材，彰显育人价值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84" y="1852797"/>
            <a:ext cx="3203473" cy="43329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95" y="1861939"/>
            <a:ext cx="3144552" cy="43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6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基于标准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建设学科教材，彰显育人价值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771656" y="2372185"/>
            <a:ext cx="1243460" cy="753817"/>
            <a:chOff x="9086704" y="1562415"/>
            <a:chExt cx="1423583" cy="863012"/>
          </a:xfrm>
        </p:grpSpPr>
        <p:sp>
          <p:nvSpPr>
            <p:cNvPr id="11" name="直角三角形 26"/>
            <p:cNvSpPr/>
            <p:nvPr/>
          </p:nvSpPr>
          <p:spPr>
            <a:xfrm flipH="1" flipV="1">
              <a:off x="9086704" y="2079114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9146836" y="1586865"/>
              <a:ext cx="1343471" cy="534335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9501568" y="1587339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475196" y="1562415"/>
              <a:ext cx="1035091" cy="574022"/>
              <a:chOff x="9714688" y="1410011"/>
              <a:chExt cx="1035091" cy="574022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9714688" y="1410011"/>
                <a:ext cx="1030514" cy="45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771656" y="3129687"/>
            <a:ext cx="1243460" cy="754648"/>
            <a:chOff x="9086704" y="2429645"/>
            <a:chExt cx="1423583" cy="863963"/>
          </a:xfrm>
        </p:grpSpPr>
        <p:sp>
          <p:nvSpPr>
            <p:cNvPr id="26" name="直角三角形 26"/>
            <p:cNvSpPr/>
            <p:nvPr/>
          </p:nvSpPr>
          <p:spPr>
            <a:xfrm flipH="1" flipV="1">
              <a:off x="9086704" y="2947295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9146836" y="2429645"/>
              <a:ext cx="1363451" cy="574022"/>
              <a:chOff x="9146836" y="2429645"/>
              <a:chExt cx="1363451" cy="57402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9146836" y="2453641"/>
                <a:ext cx="1343471" cy="534335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9501568" y="2453641"/>
                <a:ext cx="990596" cy="534335"/>
              </a:xfrm>
              <a:prstGeom prst="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18000">
                    <a:schemeClr val="bg1">
                      <a:alpha val="30000"/>
                    </a:schemeClr>
                  </a:gs>
                  <a:gs pos="78000">
                    <a:schemeClr val="bg1">
                      <a:alpha val="30000"/>
                    </a:schemeClr>
                  </a:gs>
                  <a:gs pos="50000">
                    <a:schemeClr val="bg1">
                      <a:alpha val="43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9475196" y="2429645"/>
                <a:ext cx="1035091" cy="574022"/>
                <a:chOff x="9714688" y="1410011"/>
                <a:chExt cx="1035091" cy="574022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9714688" y="1410011"/>
                  <a:ext cx="1030514" cy="458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02</a:t>
                  </a:r>
                  <a:endParaRPr lang="zh-CN" altLang="en-US" sz="2000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9719265" y="1737812"/>
                  <a:ext cx="103051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  <a:latin typeface="LiHei Pro" panose="020B0500000000000000" pitchFamily="34" charset="-122"/>
                      <a:ea typeface="LiHei Pro" panose="020B0500000000000000" pitchFamily="34" charset="-122"/>
                    </a:rPr>
                    <a:t>OPTION</a:t>
                  </a:r>
                  <a:endParaRPr lang="zh-CN" altLang="en-US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33" name="组合 32"/>
          <p:cNvGrpSpPr/>
          <p:nvPr/>
        </p:nvGrpSpPr>
        <p:grpSpPr>
          <a:xfrm>
            <a:off x="8771656" y="3895625"/>
            <a:ext cx="1243460" cy="739462"/>
            <a:chOff x="9086704" y="3306534"/>
            <a:chExt cx="1423583" cy="846578"/>
          </a:xfrm>
        </p:grpSpPr>
        <p:sp>
          <p:nvSpPr>
            <p:cNvPr id="34" name="直角三角形 26"/>
            <p:cNvSpPr/>
            <p:nvPr/>
          </p:nvSpPr>
          <p:spPr>
            <a:xfrm flipH="1" flipV="1">
              <a:off x="9086704" y="3806799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9146836" y="3320416"/>
              <a:ext cx="1343471" cy="534335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9501568" y="3320686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9475196" y="3306534"/>
              <a:ext cx="1035091" cy="574022"/>
              <a:chOff x="9714688" y="1410011"/>
              <a:chExt cx="1035091" cy="574022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9714688" y="1410011"/>
                <a:ext cx="1030514" cy="45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8771656" y="4656136"/>
            <a:ext cx="1243460" cy="733769"/>
            <a:chOff x="9086704" y="4177210"/>
            <a:chExt cx="1423583" cy="840060"/>
          </a:xfrm>
        </p:grpSpPr>
        <p:sp>
          <p:nvSpPr>
            <p:cNvPr id="41" name="直角三角形 26"/>
            <p:cNvSpPr/>
            <p:nvPr/>
          </p:nvSpPr>
          <p:spPr>
            <a:xfrm flipH="1" flipV="1">
              <a:off x="9086704" y="4670957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9146836" y="4187191"/>
              <a:ext cx="1343471" cy="534335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501568" y="4187190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9475196" y="4177210"/>
              <a:ext cx="1035091" cy="574022"/>
              <a:chOff x="9714688" y="1410011"/>
              <a:chExt cx="1035091" cy="574022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9714688" y="1410011"/>
                <a:ext cx="1030514" cy="45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8771656" y="5404220"/>
            <a:ext cx="1243460" cy="741226"/>
            <a:chOff x="9086704" y="5033658"/>
            <a:chExt cx="1423583" cy="848597"/>
          </a:xfrm>
        </p:grpSpPr>
        <p:sp>
          <p:nvSpPr>
            <p:cNvPr id="48" name="直角三角形 26"/>
            <p:cNvSpPr/>
            <p:nvPr/>
          </p:nvSpPr>
          <p:spPr>
            <a:xfrm flipH="1" flipV="1">
              <a:off x="9086704" y="5535942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9146836" y="5053966"/>
              <a:ext cx="1343471" cy="53433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9501568" y="5053028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475196" y="5033658"/>
              <a:ext cx="1035091" cy="574022"/>
              <a:chOff x="9714688" y="1410011"/>
              <a:chExt cx="1035091" cy="574022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9714688" y="1410011"/>
                <a:ext cx="1030514" cy="45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54" name="矩形 53"/>
          <p:cNvSpPr/>
          <p:nvPr/>
        </p:nvSpPr>
        <p:spPr>
          <a:xfrm>
            <a:off x="4042862" y="1928706"/>
            <a:ext cx="1163024" cy="4379277"/>
          </a:xfrm>
          <a:prstGeom prst="rect">
            <a:avLst/>
          </a:prstGeom>
          <a:gradFill>
            <a:gsLst>
              <a:gs pos="0">
                <a:srgbClr val="F7F7F7">
                  <a:alpha val="0"/>
                </a:srgbClr>
              </a:gs>
              <a:gs pos="63000">
                <a:schemeClr val="bg1">
                  <a:alpha val="33000"/>
                </a:schemeClr>
              </a:gs>
              <a:gs pos="100000">
                <a:srgbClr val="F7F7F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2413336" y="1928706"/>
            <a:ext cx="6819459" cy="4379277"/>
            <a:chOff x="1807342" y="1054695"/>
            <a:chExt cx="7807300" cy="5013642"/>
          </a:xfrm>
        </p:grpSpPr>
        <p:sp>
          <p:nvSpPr>
            <p:cNvPr id="56" name="圆角矩形 55"/>
            <p:cNvSpPr/>
            <p:nvPr/>
          </p:nvSpPr>
          <p:spPr>
            <a:xfrm>
              <a:off x="1807342" y="1054697"/>
              <a:ext cx="7807300" cy="5013640"/>
            </a:xfrm>
            <a:prstGeom prst="roundRect">
              <a:avLst>
                <a:gd name="adj" fmla="val 16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254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梯形 56"/>
            <p:cNvSpPr/>
            <p:nvPr/>
          </p:nvSpPr>
          <p:spPr>
            <a:xfrm rot="16200000">
              <a:off x="-49166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梯形 57"/>
            <p:cNvSpPr/>
            <p:nvPr/>
          </p:nvSpPr>
          <p:spPr>
            <a:xfrm rot="5400000" flipH="1">
              <a:off x="690202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2076114" y="1054697"/>
              <a:ext cx="7269757" cy="5013640"/>
            </a:xfrm>
            <a:prstGeom prst="rect">
              <a:avLst/>
            </a:prstGeom>
            <a:gradFill>
              <a:gsLst>
                <a:gs pos="89000">
                  <a:srgbClr val="F7F7F7"/>
                </a:gs>
                <a:gs pos="74000">
                  <a:srgbClr val="EEEEEE"/>
                </a:gs>
                <a:gs pos="57000">
                  <a:srgbClr val="FBFBFB"/>
                </a:gs>
                <a:gs pos="47000">
                  <a:srgbClr val="EAEAEA"/>
                </a:gs>
                <a:gs pos="29000">
                  <a:srgbClr val="FBFBFB"/>
                </a:gs>
                <a:gs pos="15000">
                  <a:srgbClr val="F7F7F7"/>
                </a:gs>
                <a:gs pos="0">
                  <a:srgbClr val="F7F7F7"/>
                </a:gs>
                <a:gs pos="100000">
                  <a:srgbClr val="F5F5F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752045" y="1054695"/>
              <a:ext cx="308198" cy="5013642"/>
            </a:xfrm>
            <a:prstGeom prst="rect">
              <a:avLst/>
            </a:prstGeom>
            <a:gradFill>
              <a:gsLst>
                <a:gs pos="100000">
                  <a:srgbClr val="F7F7F7">
                    <a:alpha val="0"/>
                  </a:srgb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5400000" flipH="1">
              <a:off x="6852831" y="3546064"/>
              <a:ext cx="5013640" cy="30906"/>
            </a:xfrm>
            <a:custGeom>
              <a:avLst/>
              <a:gdLst>
                <a:gd name="connsiteX0" fmla="*/ 5013640 w 5013640"/>
                <a:gd name="connsiteY0" fmla="*/ 54754 h 54754"/>
                <a:gd name="connsiteX1" fmla="*/ 4993107 w 5013640"/>
                <a:gd name="connsiteY1" fmla="*/ 0 h 54754"/>
                <a:gd name="connsiteX2" fmla="*/ 20533 w 5013640"/>
                <a:gd name="connsiteY2" fmla="*/ 0 h 54754"/>
                <a:gd name="connsiteX3" fmla="*/ 0 w 5013640"/>
                <a:gd name="connsiteY3" fmla="*/ 54754 h 5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3640" h="54754">
                  <a:moveTo>
                    <a:pt x="5013640" y="54754"/>
                  </a:moveTo>
                  <a:lnTo>
                    <a:pt x="4993107" y="0"/>
                  </a:lnTo>
                  <a:lnTo>
                    <a:pt x="20533" y="0"/>
                  </a:lnTo>
                  <a:lnTo>
                    <a:pt x="0" y="54754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177774" y="2463240"/>
            <a:ext cx="2354630" cy="2537585"/>
            <a:chOff x="3235257" y="1778697"/>
            <a:chExt cx="2695713" cy="2905170"/>
          </a:xfrm>
        </p:grpSpPr>
        <p:grpSp>
          <p:nvGrpSpPr>
            <p:cNvPr id="63" name="组合 62"/>
            <p:cNvGrpSpPr/>
            <p:nvPr/>
          </p:nvGrpSpPr>
          <p:grpSpPr>
            <a:xfrm>
              <a:off x="3235257" y="1778697"/>
              <a:ext cx="2695713" cy="2371943"/>
              <a:chOff x="3802431" y="815742"/>
              <a:chExt cx="4795411" cy="4219455"/>
            </a:xfrm>
            <a:solidFill>
              <a:schemeClr val="bg1">
                <a:lumMod val="85000"/>
                <a:alpha val="36000"/>
              </a:schemeClr>
            </a:solidFill>
          </p:grpSpPr>
          <p:sp>
            <p:nvSpPr>
              <p:cNvPr id="89" name="任意多边形 88"/>
              <p:cNvSpPr/>
              <p:nvPr/>
            </p:nvSpPr>
            <p:spPr>
              <a:xfrm>
                <a:off x="3802431" y="1726704"/>
                <a:ext cx="1114741" cy="1114740"/>
              </a:xfrm>
              <a:custGeom>
                <a:avLst/>
                <a:gdLst>
                  <a:gd name="connsiteX0" fmla="*/ 870381 w 1740762"/>
                  <a:gd name="connsiteY0" fmla="*/ 422211 h 1740760"/>
                  <a:gd name="connsiteX1" fmla="*/ 422212 w 1740762"/>
                  <a:gd name="connsiteY1" fmla="*/ 870380 h 1740760"/>
                  <a:gd name="connsiteX2" fmla="*/ 870381 w 1740762"/>
                  <a:gd name="connsiteY2" fmla="*/ 1318549 h 1740760"/>
                  <a:gd name="connsiteX3" fmla="*/ 1318550 w 1740762"/>
                  <a:gd name="connsiteY3" fmla="*/ 870380 h 1740760"/>
                  <a:gd name="connsiteX4" fmla="*/ 870381 w 1740762"/>
                  <a:gd name="connsiteY4" fmla="*/ 422211 h 1740760"/>
                  <a:gd name="connsiteX5" fmla="*/ 785261 w 1740762"/>
                  <a:gd name="connsiteY5" fmla="*/ 0 h 1740760"/>
                  <a:gd name="connsiteX6" fmla="*/ 955501 w 1740762"/>
                  <a:gd name="connsiteY6" fmla="*/ 0 h 1740760"/>
                  <a:gd name="connsiteX7" fmla="*/ 955501 w 1740762"/>
                  <a:gd name="connsiteY7" fmla="*/ 134329 h 1740760"/>
                  <a:gd name="connsiteX8" fmla="*/ 1014988 w 1740762"/>
                  <a:gd name="connsiteY8" fmla="*/ 143408 h 1740760"/>
                  <a:gd name="connsiteX9" fmla="*/ 1073317 w 1740762"/>
                  <a:gd name="connsiteY9" fmla="*/ 158020 h 1740760"/>
                  <a:gd name="connsiteX10" fmla="*/ 1124821 w 1740762"/>
                  <a:gd name="connsiteY10" fmla="*/ 33680 h 1740760"/>
                  <a:gd name="connsiteX11" fmla="*/ 1282102 w 1740762"/>
                  <a:gd name="connsiteY11" fmla="*/ 98828 h 1740760"/>
                  <a:gd name="connsiteX12" fmla="*/ 1229998 w 1740762"/>
                  <a:gd name="connsiteY12" fmla="*/ 224619 h 1740760"/>
                  <a:gd name="connsiteX13" fmla="*/ 1250218 w 1740762"/>
                  <a:gd name="connsiteY13" fmla="*/ 235760 h 1740760"/>
                  <a:gd name="connsiteX14" fmla="*/ 1327066 w 1740762"/>
                  <a:gd name="connsiteY14" fmla="*/ 289364 h 1740760"/>
                  <a:gd name="connsiteX15" fmla="*/ 1329143 w 1740762"/>
                  <a:gd name="connsiteY15" fmla="*/ 291241 h 1740760"/>
                  <a:gd name="connsiteX16" fmla="*/ 1425645 w 1740762"/>
                  <a:gd name="connsiteY16" fmla="*/ 194739 h 1740760"/>
                  <a:gd name="connsiteX17" fmla="*/ 1546022 w 1740762"/>
                  <a:gd name="connsiteY17" fmla="*/ 315117 h 1740760"/>
                  <a:gd name="connsiteX18" fmla="*/ 1448558 w 1740762"/>
                  <a:gd name="connsiteY18" fmla="*/ 412582 h 1740760"/>
                  <a:gd name="connsiteX19" fmla="*/ 1457388 w 1740762"/>
                  <a:gd name="connsiteY19" fmla="*/ 422838 h 1740760"/>
                  <a:gd name="connsiteX20" fmla="*/ 1514167 w 1740762"/>
                  <a:gd name="connsiteY20" fmla="*/ 511583 h 1740760"/>
                  <a:gd name="connsiteX21" fmla="*/ 1641935 w 1740762"/>
                  <a:gd name="connsiteY21" fmla="*/ 458659 h 1740760"/>
                  <a:gd name="connsiteX22" fmla="*/ 1707082 w 1740762"/>
                  <a:gd name="connsiteY22" fmla="*/ 615941 h 1740760"/>
                  <a:gd name="connsiteX23" fmla="*/ 1579247 w 1740762"/>
                  <a:gd name="connsiteY23" fmla="*/ 668892 h 1740760"/>
                  <a:gd name="connsiteX24" fmla="*/ 1584835 w 1740762"/>
                  <a:gd name="connsiteY24" fmla="*/ 687711 h 1740760"/>
                  <a:gd name="connsiteX25" fmla="*/ 1601709 w 1740762"/>
                  <a:gd name="connsiteY25" fmla="*/ 777321 h 1740760"/>
                  <a:gd name="connsiteX26" fmla="*/ 1602202 w 1740762"/>
                  <a:gd name="connsiteY26" fmla="*/ 785260 h 1740760"/>
                  <a:gd name="connsiteX27" fmla="*/ 1740762 w 1740762"/>
                  <a:gd name="connsiteY27" fmla="*/ 785260 h 1740760"/>
                  <a:gd name="connsiteX28" fmla="*/ 1740762 w 1740762"/>
                  <a:gd name="connsiteY28" fmla="*/ 955500 h 1740760"/>
                  <a:gd name="connsiteX29" fmla="*/ 1602244 w 1740762"/>
                  <a:gd name="connsiteY29" fmla="*/ 955500 h 1740760"/>
                  <a:gd name="connsiteX30" fmla="*/ 1592412 w 1740762"/>
                  <a:gd name="connsiteY30" fmla="*/ 1019928 h 1740760"/>
                  <a:gd name="connsiteX31" fmla="*/ 1579385 w 1740762"/>
                  <a:gd name="connsiteY31" fmla="*/ 1071925 h 1740760"/>
                  <a:gd name="connsiteX32" fmla="*/ 1707082 w 1740762"/>
                  <a:gd name="connsiteY32" fmla="*/ 1124819 h 1740760"/>
                  <a:gd name="connsiteX33" fmla="*/ 1641935 w 1740762"/>
                  <a:gd name="connsiteY33" fmla="*/ 1282101 h 1740760"/>
                  <a:gd name="connsiteX34" fmla="*/ 1514336 w 1740762"/>
                  <a:gd name="connsiteY34" fmla="*/ 1229247 h 1740760"/>
                  <a:gd name="connsiteX35" fmla="*/ 1500059 w 1740762"/>
                  <a:gd name="connsiteY35" fmla="*/ 1255158 h 1740760"/>
                  <a:gd name="connsiteX36" fmla="*/ 1448892 w 1740762"/>
                  <a:gd name="connsiteY36" fmla="*/ 1328512 h 1740760"/>
                  <a:gd name="connsiteX37" fmla="*/ 1546022 w 1740762"/>
                  <a:gd name="connsiteY37" fmla="*/ 1425643 h 1740760"/>
                  <a:gd name="connsiteX38" fmla="*/ 1425645 w 1740762"/>
                  <a:gd name="connsiteY38" fmla="*/ 1546021 h 1740760"/>
                  <a:gd name="connsiteX39" fmla="*/ 1328549 w 1740762"/>
                  <a:gd name="connsiteY39" fmla="*/ 1448925 h 1740760"/>
                  <a:gd name="connsiteX40" fmla="*/ 1312981 w 1740762"/>
                  <a:gd name="connsiteY40" fmla="*/ 1462328 h 1740760"/>
                  <a:gd name="connsiteX41" fmla="*/ 1229762 w 1740762"/>
                  <a:gd name="connsiteY41" fmla="*/ 1515571 h 1740760"/>
                  <a:gd name="connsiteX42" fmla="*/ 1282102 w 1740762"/>
                  <a:gd name="connsiteY42" fmla="*/ 1641932 h 1740760"/>
                  <a:gd name="connsiteX43" fmla="*/ 1124821 w 1740762"/>
                  <a:gd name="connsiteY43" fmla="*/ 1707080 h 1740760"/>
                  <a:gd name="connsiteX44" fmla="*/ 1073151 w 1740762"/>
                  <a:gd name="connsiteY44" fmla="*/ 1582339 h 1740760"/>
                  <a:gd name="connsiteX45" fmla="*/ 1048108 w 1740762"/>
                  <a:gd name="connsiteY45" fmla="*/ 1589775 h 1740760"/>
                  <a:gd name="connsiteX46" fmla="*/ 958498 w 1740762"/>
                  <a:gd name="connsiteY46" fmla="*/ 1606649 h 1740760"/>
                  <a:gd name="connsiteX47" fmla="*/ 955501 w 1740762"/>
                  <a:gd name="connsiteY47" fmla="*/ 1606835 h 1740760"/>
                  <a:gd name="connsiteX48" fmla="*/ 955501 w 1740762"/>
                  <a:gd name="connsiteY48" fmla="*/ 1740760 h 1740760"/>
                  <a:gd name="connsiteX49" fmla="*/ 785261 w 1740762"/>
                  <a:gd name="connsiteY49" fmla="*/ 1740760 h 1740760"/>
                  <a:gd name="connsiteX50" fmla="*/ 785261 w 1740762"/>
                  <a:gd name="connsiteY50" fmla="*/ 1607939 h 1740760"/>
                  <a:gd name="connsiteX51" fmla="*/ 715891 w 1740762"/>
                  <a:gd name="connsiteY51" fmla="*/ 1597352 h 1740760"/>
                  <a:gd name="connsiteX52" fmla="*/ 666516 w 1740762"/>
                  <a:gd name="connsiteY52" fmla="*/ 1584982 h 1740760"/>
                  <a:gd name="connsiteX53" fmla="*/ 615942 w 1740762"/>
                  <a:gd name="connsiteY53" fmla="*/ 1707080 h 1740760"/>
                  <a:gd name="connsiteX54" fmla="*/ 458661 w 1740762"/>
                  <a:gd name="connsiteY54" fmla="*/ 1641932 h 1740760"/>
                  <a:gd name="connsiteX55" fmla="*/ 508928 w 1740762"/>
                  <a:gd name="connsiteY55" fmla="*/ 1520575 h 1740760"/>
                  <a:gd name="connsiteX56" fmla="*/ 480660 w 1740762"/>
                  <a:gd name="connsiteY56" fmla="*/ 1504999 h 1740760"/>
                  <a:gd name="connsiteX57" fmla="*/ 407307 w 1740762"/>
                  <a:gd name="connsiteY57" fmla="*/ 1453832 h 1740760"/>
                  <a:gd name="connsiteX58" fmla="*/ 315118 w 1740762"/>
                  <a:gd name="connsiteY58" fmla="*/ 1546021 h 1740760"/>
                  <a:gd name="connsiteX59" fmla="*/ 194740 w 1740762"/>
                  <a:gd name="connsiteY59" fmla="*/ 1425643 h 1740760"/>
                  <a:gd name="connsiteX60" fmla="*/ 286894 w 1740762"/>
                  <a:gd name="connsiteY60" fmla="*/ 1333489 h 1740760"/>
                  <a:gd name="connsiteX61" fmla="*/ 273491 w 1740762"/>
                  <a:gd name="connsiteY61" fmla="*/ 1317922 h 1740760"/>
                  <a:gd name="connsiteX62" fmla="*/ 218783 w 1740762"/>
                  <a:gd name="connsiteY62" fmla="*/ 1232414 h 1740760"/>
                  <a:gd name="connsiteX63" fmla="*/ 98828 w 1740762"/>
                  <a:gd name="connsiteY63" fmla="*/ 1282101 h 1740760"/>
                  <a:gd name="connsiteX64" fmla="*/ 33680 w 1740762"/>
                  <a:gd name="connsiteY64" fmla="*/ 1124819 h 1740760"/>
                  <a:gd name="connsiteX65" fmla="*/ 152714 w 1740762"/>
                  <a:gd name="connsiteY65" fmla="*/ 1075514 h 1740760"/>
                  <a:gd name="connsiteX66" fmla="*/ 146043 w 1740762"/>
                  <a:gd name="connsiteY66" fmla="*/ 1053048 h 1740760"/>
                  <a:gd name="connsiteX67" fmla="*/ 129170 w 1740762"/>
                  <a:gd name="connsiteY67" fmla="*/ 963438 h 1740760"/>
                  <a:gd name="connsiteX68" fmla="*/ 128677 w 1740762"/>
                  <a:gd name="connsiteY68" fmla="*/ 955500 h 1740760"/>
                  <a:gd name="connsiteX69" fmla="*/ 0 w 1740762"/>
                  <a:gd name="connsiteY69" fmla="*/ 955500 h 1740760"/>
                  <a:gd name="connsiteX70" fmla="*/ 0 w 1740762"/>
                  <a:gd name="connsiteY70" fmla="*/ 785260 h 1740760"/>
                  <a:gd name="connsiteX71" fmla="*/ 128814 w 1740762"/>
                  <a:gd name="connsiteY71" fmla="*/ 785260 h 1740760"/>
                  <a:gd name="connsiteX72" fmla="*/ 134981 w 1740762"/>
                  <a:gd name="connsiteY72" fmla="*/ 739025 h 1740760"/>
                  <a:gd name="connsiteX73" fmla="*/ 147040 w 1740762"/>
                  <a:gd name="connsiteY73" fmla="*/ 683819 h 1740760"/>
                  <a:gd name="connsiteX74" fmla="*/ 152622 w 1740762"/>
                  <a:gd name="connsiteY74" fmla="*/ 665208 h 1740760"/>
                  <a:gd name="connsiteX75" fmla="*/ 33680 w 1740762"/>
                  <a:gd name="connsiteY75" fmla="*/ 615940 h 1740760"/>
                  <a:gd name="connsiteX76" fmla="*/ 98828 w 1740762"/>
                  <a:gd name="connsiteY76" fmla="*/ 458659 h 1740760"/>
                  <a:gd name="connsiteX77" fmla="*/ 219054 w 1740762"/>
                  <a:gd name="connsiteY77" fmla="*/ 508459 h 1740760"/>
                  <a:gd name="connsiteX78" fmla="*/ 264199 w 1740762"/>
                  <a:gd name="connsiteY78" fmla="*/ 435381 h 1740760"/>
                  <a:gd name="connsiteX79" fmla="*/ 286732 w 1740762"/>
                  <a:gd name="connsiteY79" fmla="*/ 407109 h 1740760"/>
                  <a:gd name="connsiteX80" fmla="*/ 194740 w 1740762"/>
                  <a:gd name="connsiteY80" fmla="*/ 315117 h 1740760"/>
                  <a:gd name="connsiteX81" fmla="*/ 315118 w 1740762"/>
                  <a:gd name="connsiteY81" fmla="*/ 194739 h 1740760"/>
                  <a:gd name="connsiteX82" fmla="*/ 407197 w 1740762"/>
                  <a:gd name="connsiteY82" fmla="*/ 286817 h 1740760"/>
                  <a:gd name="connsiteX83" fmla="*/ 460791 w 1740762"/>
                  <a:gd name="connsiteY83" fmla="*/ 248268 h 1740760"/>
                  <a:gd name="connsiteX84" fmla="*/ 508858 w 1740762"/>
                  <a:gd name="connsiteY84" fmla="*/ 220014 h 1740760"/>
                  <a:gd name="connsiteX85" fmla="*/ 458661 w 1740762"/>
                  <a:gd name="connsiteY85" fmla="*/ 98828 h 1740760"/>
                  <a:gd name="connsiteX86" fmla="*/ 615942 w 1740762"/>
                  <a:gd name="connsiteY86" fmla="*/ 33679 h 1740760"/>
                  <a:gd name="connsiteX87" fmla="*/ 666597 w 1740762"/>
                  <a:gd name="connsiteY87" fmla="*/ 155970 h 1740760"/>
                  <a:gd name="connsiteX88" fmla="*/ 715891 w 1740762"/>
                  <a:gd name="connsiteY88" fmla="*/ 143408 h 1740760"/>
                  <a:gd name="connsiteX89" fmla="*/ 785261 w 1740762"/>
                  <a:gd name="connsiteY89" fmla="*/ 132820 h 174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762" h="1740760">
                    <a:moveTo>
                      <a:pt x="870381" y="422211"/>
                    </a:moveTo>
                    <a:cubicBezTo>
                      <a:pt x="622864" y="422211"/>
                      <a:pt x="422212" y="622863"/>
                      <a:pt x="422212" y="870380"/>
                    </a:cubicBezTo>
                    <a:cubicBezTo>
                      <a:pt x="422212" y="1117897"/>
                      <a:pt x="622864" y="1318549"/>
                      <a:pt x="870381" y="1318549"/>
                    </a:cubicBezTo>
                    <a:cubicBezTo>
                      <a:pt x="1117898" y="1318549"/>
                      <a:pt x="1318550" y="1117897"/>
                      <a:pt x="1318550" y="870380"/>
                    </a:cubicBezTo>
                    <a:cubicBezTo>
                      <a:pt x="1318550" y="622863"/>
                      <a:pt x="1117898" y="422211"/>
                      <a:pt x="870381" y="422211"/>
                    </a:cubicBezTo>
                    <a:close/>
                    <a:moveTo>
                      <a:pt x="785261" y="0"/>
                    </a:moveTo>
                    <a:lnTo>
                      <a:pt x="955501" y="0"/>
                    </a:lnTo>
                    <a:lnTo>
                      <a:pt x="955501" y="134329"/>
                    </a:lnTo>
                    <a:lnTo>
                      <a:pt x="1014988" y="143408"/>
                    </a:lnTo>
                    <a:lnTo>
                      <a:pt x="1073317" y="158020"/>
                    </a:lnTo>
                    <a:lnTo>
                      <a:pt x="1124821" y="33680"/>
                    </a:lnTo>
                    <a:lnTo>
                      <a:pt x="1282102" y="98828"/>
                    </a:lnTo>
                    <a:lnTo>
                      <a:pt x="1229998" y="224619"/>
                    </a:lnTo>
                    <a:lnTo>
                      <a:pt x="1250218" y="235760"/>
                    </a:lnTo>
                    <a:cubicBezTo>
                      <a:pt x="1276992" y="252029"/>
                      <a:pt x="1302655" y="269943"/>
                      <a:pt x="1327066" y="289364"/>
                    </a:cubicBezTo>
                    <a:lnTo>
                      <a:pt x="1329143" y="291241"/>
                    </a:lnTo>
                    <a:lnTo>
                      <a:pt x="1425645" y="194739"/>
                    </a:lnTo>
                    <a:lnTo>
                      <a:pt x="1546022" y="315117"/>
                    </a:lnTo>
                    <a:lnTo>
                      <a:pt x="1448558" y="412582"/>
                    </a:lnTo>
                    <a:lnTo>
                      <a:pt x="1457388" y="422838"/>
                    </a:lnTo>
                    <a:lnTo>
                      <a:pt x="1514167" y="511583"/>
                    </a:lnTo>
                    <a:lnTo>
                      <a:pt x="1641935" y="458659"/>
                    </a:lnTo>
                    <a:lnTo>
                      <a:pt x="1707082" y="615941"/>
                    </a:lnTo>
                    <a:lnTo>
                      <a:pt x="1579247" y="668892"/>
                    </a:lnTo>
                    <a:lnTo>
                      <a:pt x="1584835" y="687711"/>
                    </a:lnTo>
                    <a:cubicBezTo>
                      <a:pt x="1592232" y="716929"/>
                      <a:pt x="1597895" y="746838"/>
                      <a:pt x="1601709" y="777321"/>
                    </a:cubicBezTo>
                    <a:lnTo>
                      <a:pt x="1602202" y="785260"/>
                    </a:lnTo>
                    <a:lnTo>
                      <a:pt x="1740762" y="785260"/>
                    </a:lnTo>
                    <a:lnTo>
                      <a:pt x="1740762" y="955500"/>
                    </a:lnTo>
                    <a:lnTo>
                      <a:pt x="1602244" y="955500"/>
                    </a:lnTo>
                    <a:lnTo>
                      <a:pt x="1592412" y="1019928"/>
                    </a:lnTo>
                    <a:lnTo>
                      <a:pt x="1579385" y="1071925"/>
                    </a:lnTo>
                    <a:lnTo>
                      <a:pt x="1707082" y="1124819"/>
                    </a:lnTo>
                    <a:lnTo>
                      <a:pt x="1641935" y="1282101"/>
                    </a:lnTo>
                    <a:lnTo>
                      <a:pt x="1514336" y="1229247"/>
                    </a:lnTo>
                    <a:lnTo>
                      <a:pt x="1500059" y="1255158"/>
                    </a:lnTo>
                    <a:lnTo>
                      <a:pt x="1448892" y="1328512"/>
                    </a:lnTo>
                    <a:lnTo>
                      <a:pt x="1546022" y="1425643"/>
                    </a:lnTo>
                    <a:lnTo>
                      <a:pt x="1425645" y="1546021"/>
                    </a:lnTo>
                    <a:lnTo>
                      <a:pt x="1328549" y="1448925"/>
                    </a:lnTo>
                    <a:lnTo>
                      <a:pt x="1312981" y="1462328"/>
                    </a:lnTo>
                    <a:lnTo>
                      <a:pt x="1229762" y="1515571"/>
                    </a:lnTo>
                    <a:lnTo>
                      <a:pt x="1282102" y="1641932"/>
                    </a:lnTo>
                    <a:lnTo>
                      <a:pt x="1124821" y="1707080"/>
                    </a:lnTo>
                    <a:lnTo>
                      <a:pt x="1073151" y="1582339"/>
                    </a:lnTo>
                    <a:lnTo>
                      <a:pt x="1048108" y="1589775"/>
                    </a:lnTo>
                    <a:cubicBezTo>
                      <a:pt x="1018890" y="1597172"/>
                      <a:pt x="988981" y="1602835"/>
                      <a:pt x="958498" y="1606649"/>
                    </a:cubicBezTo>
                    <a:lnTo>
                      <a:pt x="955501" y="1606835"/>
                    </a:lnTo>
                    <a:lnTo>
                      <a:pt x="955501" y="1740760"/>
                    </a:lnTo>
                    <a:lnTo>
                      <a:pt x="785261" y="1740760"/>
                    </a:lnTo>
                    <a:lnTo>
                      <a:pt x="785261" y="1607939"/>
                    </a:lnTo>
                    <a:lnTo>
                      <a:pt x="715891" y="1597352"/>
                    </a:lnTo>
                    <a:lnTo>
                      <a:pt x="666516" y="1584982"/>
                    </a:lnTo>
                    <a:lnTo>
                      <a:pt x="615942" y="1707080"/>
                    </a:lnTo>
                    <a:lnTo>
                      <a:pt x="458661" y="1641932"/>
                    </a:lnTo>
                    <a:lnTo>
                      <a:pt x="508928" y="1520575"/>
                    </a:lnTo>
                    <a:lnTo>
                      <a:pt x="480660" y="1504999"/>
                    </a:lnTo>
                    <a:lnTo>
                      <a:pt x="407307" y="1453832"/>
                    </a:lnTo>
                    <a:lnTo>
                      <a:pt x="315118" y="1546021"/>
                    </a:lnTo>
                    <a:lnTo>
                      <a:pt x="194740" y="1425643"/>
                    </a:lnTo>
                    <a:lnTo>
                      <a:pt x="286894" y="1333489"/>
                    </a:lnTo>
                    <a:lnTo>
                      <a:pt x="273491" y="1317922"/>
                    </a:lnTo>
                    <a:lnTo>
                      <a:pt x="218783" y="1232414"/>
                    </a:lnTo>
                    <a:lnTo>
                      <a:pt x="98828" y="1282101"/>
                    </a:lnTo>
                    <a:lnTo>
                      <a:pt x="33680" y="1124819"/>
                    </a:lnTo>
                    <a:lnTo>
                      <a:pt x="152714" y="1075514"/>
                    </a:lnTo>
                    <a:lnTo>
                      <a:pt x="146043" y="1053048"/>
                    </a:lnTo>
                    <a:cubicBezTo>
                      <a:pt x="138647" y="1023830"/>
                      <a:pt x="132984" y="993922"/>
                      <a:pt x="129170" y="963438"/>
                    </a:cubicBezTo>
                    <a:lnTo>
                      <a:pt x="128677" y="955500"/>
                    </a:lnTo>
                    <a:lnTo>
                      <a:pt x="0" y="955500"/>
                    </a:lnTo>
                    <a:lnTo>
                      <a:pt x="0" y="785260"/>
                    </a:lnTo>
                    <a:lnTo>
                      <a:pt x="128814" y="785260"/>
                    </a:lnTo>
                    <a:lnTo>
                      <a:pt x="134981" y="739025"/>
                    </a:lnTo>
                    <a:cubicBezTo>
                      <a:pt x="138313" y="720372"/>
                      <a:pt x="142341" y="701961"/>
                      <a:pt x="147040" y="683819"/>
                    </a:cubicBezTo>
                    <a:lnTo>
                      <a:pt x="152622" y="665208"/>
                    </a:lnTo>
                    <a:lnTo>
                      <a:pt x="33680" y="615940"/>
                    </a:lnTo>
                    <a:lnTo>
                      <a:pt x="98828" y="458659"/>
                    </a:lnTo>
                    <a:lnTo>
                      <a:pt x="219054" y="508459"/>
                    </a:lnTo>
                    <a:lnTo>
                      <a:pt x="264199" y="435381"/>
                    </a:lnTo>
                    <a:lnTo>
                      <a:pt x="286732" y="407109"/>
                    </a:lnTo>
                    <a:lnTo>
                      <a:pt x="194740" y="315117"/>
                    </a:lnTo>
                    <a:lnTo>
                      <a:pt x="315118" y="194739"/>
                    </a:lnTo>
                    <a:lnTo>
                      <a:pt x="407197" y="286817"/>
                    </a:lnTo>
                    <a:lnTo>
                      <a:pt x="460791" y="248268"/>
                    </a:lnTo>
                    <a:lnTo>
                      <a:pt x="508858" y="220014"/>
                    </a:lnTo>
                    <a:lnTo>
                      <a:pt x="458661" y="98828"/>
                    </a:lnTo>
                    <a:lnTo>
                      <a:pt x="615942" y="33679"/>
                    </a:lnTo>
                    <a:lnTo>
                      <a:pt x="666597" y="155970"/>
                    </a:lnTo>
                    <a:lnTo>
                      <a:pt x="715891" y="143408"/>
                    </a:lnTo>
                    <a:lnTo>
                      <a:pt x="785261" y="132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0" name="任意多边形 89"/>
              <p:cNvSpPr/>
              <p:nvPr/>
            </p:nvSpPr>
            <p:spPr>
              <a:xfrm>
                <a:off x="4111394" y="2638731"/>
                <a:ext cx="1708759" cy="1708757"/>
              </a:xfrm>
              <a:custGeom>
                <a:avLst/>
                <a:gdLst>
                  <a:gd name="connsiteX0" fmla="*/ 870381 w 1740762"/>
                  <a:gd name="connsiteY0" fmla="*/ 422211 h 1740760"/>
                  <a:gd name="connsiteX1" fmla="*/ 422212 w 1740762"/>
                  <a:gd name="connsiteY1" fmla="*/ 870380 h 1740760"/>
                  <a:gd name="connsiteX2" fmla="*/ 870381 w 1740762"/>
                  <a:gd name="connsiteY2" fmla="*/ 1318549 h 1740760"/>
                  <a:gd name="connsiteX3" fmla="*/ 1318550 w 1740762"/>
                  <a:gd name="connsiteY3" fmla="*/ 870380 h 1740760"/>
                  <a:gd name="connsiteX4" fmla="*/ 870381 w 1740762"/>
                  <a:gd name="connsiteY4" fmla="*/ 422211 h 1740760"/>
                  <a:gd name="connsiteX5" fmla="*/ 785261 w 1740762"/>
                  <a:gd name="connsiteY5" fmla="*/ 0 h 1740760"/>
                  <a:gd name="connsiteX6" fmla="*/ 955501 w 1740762"/>
                  <a:gd name="connsiteY6" fmla="*/ 0 h 1740760"/>
                  <a:gd name="connsiteX7" fmla="*/ 955501 w 1740762"/>
                  <a:gd name="connsiteY7" fmla="*/ 134329 h 1740760"/>
                  <a:gd name="connsiteX8" fmla="*/ 1014988 w 1740762"/>
                  <a:gd name="connsiteY8" fmla="*/ 143408 h 1740760"/>
                  <a:gd name="connsiteX9" fmla="*/ 1073317 w 1740762"/>
                  <a:gd name="connsiteY9" fmla="*/ 158020 h 1740760"/>
                  <a:gd name="connsiteX10" fmla="*/ 1124821 w 1740762"/>
                  <a:gd name="connsiteY10" fmla="*/ 33680 h 1740760"/>
                  <a:gd name="connsiteX11" fmla="*/ 1282102 w 1740762"/>
                  <a:gd name="connsiteY11" fmla="*/ 98828 h 1740760"/>
                  <a:gd name="connsiteX12" fmla="*/ 1229998 w 1740762"/>
                  <a:gd name="connsiteY12" fmla="*/ 224619 h 1740760"/>
                  <a:gd name="connsiteX13" fmla="*/ 1250218 w 1740762"/>
                  <a:gd name="connsiteY13" fmla="*/ 235760 h 1740760"/>
                  <a:gd name="connsiteX14" fmla="*/ 1327066 w 1740762"/>
                  <a:gd name="connsiteY14" fmla="*/ 289364 h 1740760"/>
                  <a:gd name="connsiteX15" fmla="*/ 1329143 w 1740762"/>
                  <a:gd name="connsiteY15" fmla="*/ 291241 h 1740760"/>
                  <a:gd name="connsiteX16" fmla="*/ 1425645 w 1740762"/>
                  <a:gd name="connsiteY16" fmla="*/ 194739 h 1740760"/>
                  <a:gd name="connsiteX17" fmla="*/ 1546022 w 1740762"/>
                  <a:gd name="connsiteY17" fmla="*/ 315117 h 1740760"/>
                  <a:gd name="connsiteX18" fmla="*/ 1448558 w 1740762"/>
                  <a:gd name="connsiteY18" fmla="*/ 412582 h 1740760"/>
                  <a:gd name="connsiteX19" fmla="*/ 1457388 w 1740762"/>
                  <a:gd name="connsiteY19" fmla="*/ 422838 h 1740760"/>
                  <a:gd name="connsiteX20" fmla="*/ 1514167 w 1740762"/>
                  <a:gd name="connsiteY20" fmla="*/ 511583 h 1740760"/>
                  <a:gd name="connsiteX21" fmla="*/ 1641935 w 1740762"/>
                  <a:gd name="connsiteY21" fmla="*/ 458659 h 1740760"/>
                  <a:gd name="connsiteX22" fmla="*/ 1707082 w 1740762"/>
                  <a:gd name="connsiteY22" fmla="*/ 615941 h 1740760"/>
                  <a:gd name="connsiteX23" fmla="*/ 1579247 w 1740762"/>
                  <a:gd name="connsiteY23" fmla="*/ 668892 h 1740760"/>
                  <a:gd name="connsiteX24" fmla="*/ 1584835 w 1740762"/>
                  <a:gd name="connsiteY24" fmla="*/ 687711 h 1740760"/>
                  <a:gd name="connsiteX25" fmla="*/ 1601709 w 1740762"/>
                  <a:gd name="connsiteY25" fmla="*/ 777321 h 1740760"/>
                  <a:gd name="connsiteX26" fmla="*/ 1602202 w 1740762"/>
                  <a:gd name="connsiteY26" fmla="*/ 785260 h 1740760"/>
                  <a:gd name="connsiteX27" fmla="*/ 1740762 w 1740762"/>
                  <a:gd name="connsiteY27" fmla="*/ 785260 h 1740760"/>
                  <a:gd name="connsiteX28" fmla="*/ 1740762 w 1740762"/>
                  <a:gd name="connsiteY28" fmla="*/ 955500 h 1740760"/>
                  <a:gd name="connsiteX29" fmla="*/ 1602244 w 1740762"/>
                  <a:gd name="connsiteY29" fmla="*/ 955500 h 1740760"/>
                  <a:gd name="connsiteX30" fmla="*/ 1592412 w 1740762"/>
                  <a:gd name="connsiteY30" fmla="*/ 1019928 h 1740760"/>
                  <a:gd name="connsiteX31" fmla="*/ 1579385 w 1740762"/>
                  <a:gd name="connsiteY31" fmla="*/ 1071925 h 1740760"/>
                  <a:gd name="connsiteX32" fmla="*/ 1707082 w 1740762"/>
                  <a:gd name="connsiteY32" fmla="*/ 1124819 h 1740760"/>
                  <a:gd name="connsiteX33" fmla="*/ 1641935 w 1740762"/>
                  <a:gd name="connsiteY33" fmla="*/ 1282101 h 1740760"/>
                  <a:gd name="connsiteX34" fmla="*/ 1514336 w 1740762"/>
                  <a:gd name="connsiteY34" fmla="*/ 1229247 h 1740760"/>
                  <a:gd name="connsiteX35" fmla="*/ 1500059 w 1740762"/>
                  <a:gd name="connsiteY35" fmla="*/ 1255158 h 1740760"/>
                  <a:gd name="connsiteX36" fmla="*/ 1448892 w 1740762"/>
                  <a:gd name="connsiteY36" fmla="*/ 1328512 h 1740760"/>
                  <a:gd name="connsiteX37" fmla="*/ 1546022 w 1740762"/>
                  <a:gd name="connsiteY37" fmla="*/ 1425643 h 1740760"/>
                  <a:gd name="connsiteX38" fmla="*/ 1425645 w 1740762"/>
                  <a:gd name="connsiteY38" fmla="*/ 1546021 h 1740760"/>
                  <a:gd name="connsiteX39" fmla="*/ 1328549 w 1740762"/>
                  <a:gd name="connsiteY39" fmla="*/ 1448925 h 1740760"/>
                  <a:gd name="connsiteX40" fmla="*/ 1312981 w 1740762"/>
                  <a:gd name="connsiteY40" fmla="*/ 1462328 h 1740760"/>
                  <a:gd name="connsiteX41" fmla="*/ 1229762 w 1740762"/>
                  <a:gd name="connsiteY41" fmla="*/ 1515571 h 1740760"/>
                  <a:gd name="connsiteX42" fmla="*/ 1282102 w 1740762"/>
                  <a:gd name="connsiteY42" fmla="*/ 1641932 h 1740760"/>
                  <a:gd name="connsiteX43" fmla="*/ 1124821 w 1740762"/>
                  <a:gd name="connsiteY43" fmla="*/ 1707080 h 1740760"/>
                  <a:gd name="connsiteX44" fmla="*/ 1073151 w 1740762"/>
                  <a:gd name="connsiteY44" fmla="*/ 1582339 h 1740760"/>
                  <a:gd name="connsiteX45" fmla="*/ 1048108 w 1740762"/>
                  <a:gd name="connsiteY45" fmla="*/ 1589775 h 1740760"/>
                  <a:gd name="connsiteX46" fmla="*/ 958498 w 1740762"/>
                  <a:gd name="connsiteY46" fmla="*/ 1606649 h 1740760"/>
                  <a:gd name="connsiteX47" fmla="*/ 955501 w 1740762"/>
                  <a:gd name="connsiteY47" fmla="*/ 1606835 h 1740760"/>
                  <a:gd name="connsiteX48" fmla="*/ 955501 w 1740762"/>
                  <a:gd name="connsiteY48" fmla="*/ 1740760 h 1740760"/>
                  <a:gd name="connsiteX49" fmla="*/ 785261 w 1740762"/>
                  <a:gd name="connsiteY49" fmla="*/ 1740760 h 1740760"/>
                  <a:gd name="connsiteX50" fmla="*/ 785261 w 1740762"/>
                  <a:gd name="connsiteY50" fmla="*/ 1607939 h 1740760"/>
                  <a:gd name="connsiteX51" fmla="*/ 715891 w 1740762"/>
                  <a:gd name="connsiteY51" fmla="*/ 1597352 h 1740760"/>
                  <a:gd name="connsiteX52" fmla="*/ 666516 w 1740762"/>
                  <a:gd name="connsiteY52" fmla="*/ 1584982 h 1740760"/>
                  <a:gd name="connsiteX53" fmla="*/ 615942 w 1740762"/>
                  <a:gd name="connsiteY53" fmla="*/ 1707080 h 1740760"/>
                  <a:gd name="connsiteX54" fmla="*/ 458661 w 1740762"/>
                  <a:gd name="connsiteY54" fmla="*/ 1641932 h 1740760"/>
                  <a:gd name="connsiteX55" fmla="*/ 508928 w 1740762"/>
                  <a:gd name="connsiteY55" fmla="*/ 1520575 h 1740760"/>
                  <a:gd name="connsiteX56" fmla="*/ 480660 w 1740762"/>
                  <a:gd name="connsiteY56" fmla="*/ 1504999 h 1740760"/>
                  <a:gd name="connsiteX57" fmla="*/ 407307 w 1740762"/>
                  <a:gd name="connsiteY57" fmla="*/ 1453832 h 1740760"/>
                  <a:gd name="connsiteX58" fmla="*/ 315118 w 1740762"/>
                  <a:gd name="connsiteY58" fmla="*/ 1546021 h 1740760"/>
                  <a:gd name="connsiteX59" fmla="*/ 194740 w 1740762"/>
                  <a:gd name="connsiteY59" fmla="*/ 1425643 h 1740760"/>
                  <a:gd name="connsiteX60" fmla="*/ 286894 w 1740762"/>
                  <a:gd name="connsiteY60" fmla="*/ 1333489 h 1740760"/>
                  <a:gd name="connsiteX61" fmla="*/ 273491 w 1740762"/>
                  <a:gd name="connsiteY61" fmla="*/ 1317922 h 1740760"/>
                  <a:gd name="connsiteX62" fmla="*/ 218783 w 1740762"/>
                  <a:gd name="connsiteY62" fmla="*/ 1232414 h 1740760"/>
                  <a:gd name="connsiteX63" fmla="*/ 98828 w 1740762"/>
                  <a:gd name="connsiteY63" fmla="*/ 1282101 h 1740760"/>
                  <a:gd name="connsiteX64" fmla="*/ 33680 w 1740762"/>
                  <a:gd name="connsiteY64" fmla="*/ 1124819 h 1740760"/>
                  <a:gd name="connsiteX65" fmla="*/ 152714 w 1740762"/>
                  <a:gd name="connsiteY65" fmla="*/ 1075514 h 1740760"/>
                  <a:gd name="connsiteX66" fmla="*/ 146043 w 1740762"/>
                  <a:gd name="connsiteY66" fmla="*/ 1053048 h 1740760"/>
                  <a:gd name="connsiteX67" fmla="*/ 129170 w 1740762"/>
                  <a:gd name="connsiteY67" fmla="*/ 963438 h 1740760"/>
                  <a:gd name="connsiteX68" fmla="*/ 128677 w 1740762"/>
                  <a:gd name="connsiteY68" fmla="*/ 955500 h 1740760"/>
                  <a:gd name="connsiteX69" fmla="*/ 0 w 1740762"/>
                  <a:gd name="connsiteY69" fmla="*/ 955500 h 1740760"/>
                  <a:gd name="connsiteX70" fmla="*/ 0 w 1740762"/>
                  <a:gd name="connsiteY70" fmla="*/ 785260 h 1740760"/>
                  <a:gd name="connsiteX71" fmla="*/ 128814 w 1740762"/>
                  <a:gd name="connsiteY71" fmla="*/ 785260 h 1740760"/>
                  <a:gd name="connsiteX72" fmla="*/ 134981 w 1740762"/>
                  <a:gd name="connsiteY72" fmla="*/ 739025 h 1740760"/>
                  <a:gd name="connsiteX73" fmla="*/ 147040 w 1740762"/>
                  <a:gd name="connsiteY73" fmla="*/ 683819 h 1740760"/>
                  <a:gd name="connsiteX74" fmla="*/ 152622 w 1740762"/>
                  <a:gd name="connsiteY74" fmla="*/ 665208 h 1740760"/>
                  <a:gd name="connsiteX75" fmla="*/ 33680 w 1740762"/>
                  <a:gd name="connsiteY75" fmla="*/ 615940 h 1740760"/>
                  <a:gd name="connsiteX76" fmla="*/ 98828 w 1740762"/>
                  <a:gd name="connsiteY76" fmla="*/ 458659 h 1740760"/>
                  <a:gd name="connsiteX77" fmla="*/ 219054 w 1740762"/>
                  <a:gd name="connsiteY77" fmla="*/ 508459 h 1740760"/>
                  <a:gd name="connsiteX78" fmla="*/ 264199 w 1740762"/>
                  <a:gd name="connsiteY78" fmla="*/ 435381 h 1740760"/>
                  <a:gd name="connsiteX79" fmla="*/ 286732 w 1740762"/>
                  <a:gd name="connsiteY79" fmla="*/ 407109 h 1740760"/>
                  <a:gd name="connsiteX80" fmla="*/ 194740 w 1740762"/>
                  <a:gd name="connsiteY80" fmla="*/ 315117 h 1740760"/>
                  <a:gd name="connsiteX81" fmla="*/ 315118 w 1740762"/>
                  <a:gd name="connsiteY81" fmla="*/ 194739 h 1740760"/>
                  <a:gd name="connsiteX82" fmla="*/ 407197 w 1740762"/>
                  <a:gd name="connsiteY82" fmla="*/ 286817 h 1740760"/>
                  <a:gd name="connsiteX83" fmla="*/ 460791 w 1740762"/>
                  <a:gd name="connsiteY83" fmla="*/ 248268 h 1740760"/>
                  <a:gd name="connsiteX84" fmla="*/ 508858 w 1740762"/>
                  <a:gd name="connsiteY84" fmla="*/ 220014 h 1740760"/>
                  <a:gd name="connsiteX85" fmla="*/ 458661 w 1740762"/>
                  <a:gd name="connsiteY85" fmla="*/ 98828 h 1740760"/>
                  <a:gd name="connsiteX86" fmla="*/ 615942 w 1740762"/>
                  <a:gd name="connsiteY86" fmla="*/ 33679 h 1740760"/>
                  <a:gd name="connsiteX87" fmla="*/ 666597 w 1740762"/>
                  <a:gd name="connsiteY87" fmla="*/ 155970 h 1740760"/>
                  <a:gd name="connsiteX88" fmla="*/ 715891 w 1740762"/>
                  <a:gd name="connsiteY88" fmla="*/ 143408 h 1740760"/>
                  <a:gd name="connsiteX89" fmla="*/ 785261 w 1740762"/>
                  <a:gd name="connsiteY89" fmla="*/ 132820 h 174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762" h="1740760">
                    <a:moveTo>
                      <a:pt x="870381" y="422211"/>
                    </a:moveTo>
                    <a:cubicBezTo>
                      <a:pt x="622864" y="422211"/>
                      <a:pt x="422212" y="622863"/>
                      <a:pt x="422212" y="870380"/>
                    </a:cubicBezTo>
                    <a:cubicBezTo>
                      <a:pt x="422212" y="1117897"/>
                      <a:pt x="622864" y="1318549"/>
                      <a:pt x="870381" y="1318549"/>
                    </a:cubicBezTo>
                    <a:cubicBezTo>
                      <a:pt x="1117898" y="1318549"/>
                      <a:pt x="1318550" y="1117897"/>
                      <a:pt x="1318550" y="870380"/>
                    </a:cubicBezTo>
                    <a:cubicBezTo>
                      <a:pt x="1318550" y="622863"/>
                      <a:pt x="1117898" y="422211"/>
                      <a:pt x="870381" y="422211"/>
                    </a:cubicBezTo>
                    <a:close/>
                    <a:moveTo>
                      <a:pt x="785261" y="0"/>
                    </a:moveTo>
                    <a:lnTo>
                      <a:pt x="955501" y="0"/>
                    </a:lnTo>
                    <a:lnTo>
                      <a:pt x="955501" y="134329"/>
                    </a:lnTo>
                    <a:lnTo>
                      <a:pt x="1014988" y="143408"/>
                    </a:lnTo>
                    <a:lnTo>
                      <a:pt x="1073317" y="158020"/>
                    </a:lnTo>
                    <a:lnTo>
                      <a:pt x="1124821" y="33680"/>
                    </a:lnTo>
                    <a:lnTo>
                      <a:pt x="1282102" y="98828"/>
                    </a:lnTo>
                    <a:lnTo>
                      <a:pt x="1229998" y="224619"/>
                    </a:lnTo>
                    <a:lnTo>
                      <a:pt x="1250218" y="235760"/>
                    </a:lnTo>
                    <a:cubicBezTo>
                      <a:pt x="1276992" y="252029"/>
                      <a:pt x="1302655" y="269943"/>
                      <a:pt x="1327066" y="289364"/>
                    </a:cubicBezTo>
                    <a:lnTo>
                      <a:pt x="1329143" y="291241"/>
                    </a:lnTo>
                    <a:lnTo>
                      <a:pt x="1425645" y="194739"/>
                    </a:lnTo>
                    <a:lnTo>
                      <a:pt x="1546022" y="315117"/>
                    </a:lnTo>
                    <a:lnTo>
                      <a:pt x="1448558" y="412582"/>
                    </a:lnTo>
                    <a:lnTo>
                      <a:pt x="1457388" y="422838"/>
                    </a:lnTo>
                    <a:lnTo>
                      <a:pt x="1514167" y="511583"/>
                    </a:lnTo>
                    <a:lnTo>
                      <a:pt x="1641935" y="458659"/>
                    </a:lnTo>
                    <a:lnTo>
                      <a:pt x="1707082" y="615941"/>
                    </a:lnTo>
                    <a:lnTo>
                      <a:pt x="1579247" y="668892"/>
                    </a:lnTo>
                    <a:lnTo>
                      <a:pt x="1584835" y="687711"/>
                    </a:lnTo>
                    <a:cubicBezTo>
                      <a:pt x="1592232" y="716929"/>
                      <a:pt x="1597895" y="746838"/>
                      <a:pt x="1601709" y="777321"/>
                    </a:cubicBezTo>
                    <a:lnTo>
                      <a:pt x="1602202" y="785260"/>
                    </a:lnTo>
                    <a:lnTo>
                      <a:pt x="1740762" y="785260"/>
                    </a:lnTo>
                    <a:lnTo>
                      <a:pt x="1740762" y="955500"/>
                    </a:lnTo>
                    <a:lnTo>
                      <a:pt x="1602244" y="955500"/>
                    </a:lnTo>
                    <a:lnTo>
                      <a:pt x="1592412" y="1019928"/>
                    </a:lnTo>
                    <a:lnTo>
                      <a:pt x="1579385" y="1071925"/>
                    </a:lnTo>
                    <a:lnTo>
                      <a:pt x="1707082" y="1124819"/>
                    </a:lnTo>
                    <a:lnTo>
                      <a:pt x="1641935" y="1282101"/>
                    </a:lnTo>
                    <a:lnTo>
                      <a:pt x="1514336" y="1229247"/>
                    </a:lnTo>
                    <a:lnTo>
                      <a:pt x="1500059" y="1255158"/>
                    </a:lnTo>
                    <a:lnTo>
                      <a:pt x="1448892" y="1328512"/>
                    </a:lnTo>
                    <a:lnTo>
                      <a:pt x="1546022" y="1425643"/>
                    </a:lnTo>
                    <a:lnTo>
                      <a:pt x="1425645" y="1546021"/>
                    </a:lnTo>
                    <a:lnTo>
                      <a:pt x="1328549" y="1448925"/>
                    </a:lnTo>
                    <a:lnTo>
                      <a:pt x="1312981" y="1462328"/>
                    </a:lnTo>
                    <a:lnTo>
                      <a:pt x="1229762" y="1515571"/>
                    </a:lnTo>
                    <a:lnTo>
                      <a:pt x="1282102" y="1641932"/>
                    </a:lnTo>
                    <a:lnTo>
                      <a:pt x="1124821" y="1707080"/>
                    </a:lnTo>
                    <a:lnTo>
                      <a:pt x="1073151" y="1582339"/>
                    </a:lnTo>
                    <a:lnTo>
                      <a:pt x="1048108" y="1589775"/>
                    </a:lnTo>
                    <a:cubicBezTo>
                      <a:pt x="1018890" y="1597172"/>
                      <a:pt x="988981" y="1602835"/>
                      <a:pt x="958498" y="1606649"/>
                    </a:cubicBezTo>
                    <a:lnTo>
                      <a:pt x="955501" y="1606835"/>
                    </a:lnTo>
                    <a:lnTo>
                      <a:pt x="955501" y="1740760"/>
                    </a:lnTo>
                    <a:lnTo>
                      <a:pt x="785261" y="1740760"/>
                    </a:lnTo>
                    <a:lnTo>
                      <a:pt x="785261" y="1607939"/>
                    </a:lnTo>
                    <a:lnTo>
                      <a:pt x="715891" y="1597352"/>
                    </a:lnTo>
                    <a:lnTo>
                      <a:pt x="666516" y="1584982"/>
                    </a:lnTo>
                    <a:lnTo>
                      <a:pt x="615942" y="1707080"/>
                    </a:lnTo>
                    <a:lnTo>
                      <a:pt x="458661" y="1641932"/>
                    </a:lnTo>
                    <a:lnTo>
                      <a:pt x="508928" y="1520575"/>
                    </a:lnTo>
                    <a:lnTo>
                      <a:pt x="480660" y="1504999"/>
                    </a:lnTo>
                    <a:lnTo>
                      <a:pt x="407307" y="1453832"/>
                    </a:lnTo>
                    <a:lnTo>
                      <a:pt x="315118" y="1546021"/>
                    </a:lnTo>
                    <a:lnTo>
                      <a:pt x="194740" y="1425643"/>
                    </a:lnTo>
                    <a:lnTo>
                      <a:pt x="286894" y="1333489"/>
                    </a:lnTo>
                    <a:lnTo>
                      <a:pt x="273491" y="1317922"/>
                    </a:lnTo>
                    <a:lnTo>
                      <a:pt x="218783" y="1232414"/>
                    </a:lnTo>
                    <a:lnTo>
                      <a:pt x="98828" y="1282101"/>
                    </a:lnTo>
                    <a:lnTo>
                      <a:pt x="33680" y="1124819"/>
                    </a:lnTo>
                    <a:lnTo>
                      <a:pt x="152714" y="1075514"/>
                    </a:lnTo>
                    <a:lnTo>
                      <a:pt x="146043" y="1053048"/>
                    </a:lnTo>
                    <a:cubicBezTo>
                      <a:pt x="138647" y="1023830"/>
                      <a:pt x="132984" y="993922"/>
                      <a:pt x="129170" y="963438"/>
                    </a:cubicBezTo>
                    <a:lnTo>
                      <a:pt x="128677" y="955500"/>
                    </a:lnTo>
                    <a:lnTo>
                      <a:pt x="0" y="955500"/>
                    </a:lnTo>
                    <a:lnTo>
                      <a:pt x="0" y="785260"/>
                    </a:lnTo>
                    <a:lnTo>
                      <a:pt x="128814" y="785260"/>
                    </a:lnTo>
                    <a:lnTo>
                      <a:pt x="134981" y="739025"/>
                    </a:lnTo>
                    <a:cubicBezTo>
                      <a:pt x="138313" y="720372"/>
                      <a:pt x="142341" y="701961"/>
                      <a:pt x="147040" y="683819"/>
                    </a:cubicBezTo>
                    <a:lnTo>
                      <a:pt x="152622" y="665208"/>
                    </a:lnTo>
                    <a:lnTo>
                      <a:pt x="33680" y="615940"/>
                    </a:lnTo>
                    <a:lnTo>
                      <a:pt x="98828" y="458659"/>
                    </a:lnTo>
                    <a:lnTo>
                      <a:pt x="219054" y="508459"/>
                    </a:lnTo>
                    <a:lnTo>
                      <a:pt x="264199" y="435381"/>
                    </a:lnTo>
                    <a:lnTo>
                      <a:pt x="286732" y="407109"/>
                    </a:lnTo>
                    <a:lnTo>
                      <a:pt x="194740" y="315117"/>
                    </a:lnTo>
                    <a:lnTo>
                      <a:pt x="315118" y="194739"/>
                    </a:lnTo>
                    <a:lnTo>
                      <a:pt x="407197" y="286817"/>
                    </a:lnTo>
                    <a:lnTo>
                      <a:pt x="460791" y="248268"/>
                    </a:lnTo>
                    <a:lnTo>
                      <a:pt x="508858" y="220014"/>
                    </a:lnTo>
                    <a:lnTo>
                      <a:pt x="458661" y="98828"/>
                    </a:lnTo>
                    <a:lnTo>
                      <a:pt x="615942" y="33679"/>
                    </a:lnTo>
                    <a:lnTo>
                      <a:pt x="666597" y="155970"/>
                    </a:lnTo>
                    <a:lnTo>
                      <a:pt x="715891" y="143408"/>
                    </a:lnTo>
                    <a:lnTo>
                      <a:pt x="785261" y="132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任意多边形 90"/>
              <p:cNvSpPr/>
              <p:nvPr/>
            </p:nvSpPr>
            <p:spPr>
              <a:xfrm>
                <a:off x="6251250" y="2688606"/>
                <a:ext cx="2346592" cy="2346591"/>
              </a:xfrm>
              <a:custGeom>
                <a:avLst/>
                <a:gdLst>
                  <a:gd name="connsiteX0" fmla="*/ 870381 w 1740762"/>
                  <a:gd name="connsiteY0" fmla="*/ 422211 h 1740760"/>
                  <a:gd name="connsiteX1" fmla="*/ 422212 w 1740762"/>
                  <a:gd name="connsiteY1" fmla="*/ 870380 h 1740760"/>
                  <a:gd name="connsiteX2" fmla="*/ 870381 w 1740762"/>
                  <a:gd name="connsiteY2" fmla="*/ 1318549 h 1740760"/>
                  <a:gd name="connsiteX3" fmla="*/ 1318550 w 1740762"/>
                  <a:gd name="connsiteY3" fmla="*/ 870380 h 1740760"/>
                  <a:gd name="connsiteX4" fmla="*/ 870381 w 1740762"/>
                  <a:gd name="connsiteY4" fmla="*/ 422211 h 1740760"/>
                  <a:gd name="connsiteX5" fmla="*/ 785261 w 1740762"/>
                  <a:gd name="connsiteY5" fmla="*/ 0 h 1740760"/>
                  <a:gd name="connsiteX6" fmla="*/ 955501 w 1740762"/>
                  <a:gd name="connsiteY6" fmla="*/ 0 h 1740760"/>
                  <a:gd name="connsiteX7" fmla="*/ 955501 w 1740762"/>
                  <a:gd name="connsiteY7" fmla="*/ 134329 h 1740760"/>
                  <a:gd name="connsiteX8" fmla="*/ 1014988 w 1740762"/>
                  <a:gd name="connsiteY8" fmla="*/ 143408 h 1740760"/>
                  <a:gd name="connsiteX9" fmla="*/ 1073317 w 1740762"/>
                  <a:gd name="connsiteY9" fmla="*/ 158020 h 1740760"/>
                  <a:gd name="connsiteX10" fmla="*/ 1124821 w 1740762"/>
                  <a:gd name="connsiteY10" fmla="*/ 33680 h 1740760"/>
                  <a:gd name="connsiteX11" fmla="*/ 1282102 w 1740762"/>
                  <a:gd name="connsiteY11" fmla="*/ 98828 h 1740760"/>
                  <a:gd name="connsiteX12" fmla="*/ 1229998 w 1740762"/>
                  <a:gd name="connsiteY12" fmla="*/ 224619 h 1740760"/>
                  <a:gd name="connsiteX13" fmla="*/ 1250218 w 1740762"/>
                  <a:gd name="connsiteY13" fmla="*/ 235760 h 1740760"/>
                  <a:gd name="connsiteX14" fmla="*/ 1327066 w 1740762"/>
                  <a:gd name="connsiteY14" fmla="*/ 289364 h 1740760"/>
                  <a:gd name="connsiteX15" fmla="*/ 1329143 w 1740762"/>
                  <a:gd name="connsiteY15" fmla="*/ 291241 h 1740760"/>
                  <a:gd name="connsiteX16" fmla="*/ 1425645 w 1740762"/>
                  <a:gd name="connsiteY16" fmla="*/ 194739 h 1740760"/>
                  <a:gd name="connsiteX17" fmla="*/ 1546022 w 1740762"/>
                  <a:gd name="connsiteY17" fmla="*/ 315117 h 1740760"/>
                  <a:gd name="connsiteX18" fmla="*/ 1448558 w 1740762"/>
                  <a:gd name="connsiteY18" fmla="*/ 412582 h 1740760"/>
                  <a:gd name="connsiteX19" fmla="*/ 1457388 w 1740762"/>
                  <a:gd name="connsiteY19" fmla="*/ 422838 h 1740760"/>
                  <a:gd name="connsiteX20" fmla="*/ 1514167 w 1740762"/>
                  <a:gd name="connsiteY20" fmla="*/ 511583 h 1740760"/>
                  <a:gd name="connsiteX21" fmla="*/ 1641935 w 1740762"/>
                  <a:gd name="connsiteY21" fmla="*/ 458659 h 1740760"/>
                  <a:gd name="connsiteX22" fmla="*/ 1707082 w 1740762"/>
                  <a:gd name="connsiteY22" fmla="*/ 615941 h 1740760"/>
                  <a:gd name="connsiteX23" fmla="*/ 1579247 w 1740762"/>
                  <a:gd name="connsiteY23" fmla="*/ 668892 h 1740760"/>
                  <a:gd name="connsiteX24" fmla="*/ 1584835 w 1740762"/>
                  <a:gd name="connsiteY24" fmla="*/ 687711 h 1740760"/>
                  <a:gd name="connsiteX25" fmla="*/ 1601709 w 1740762"/>
                  <a:gd name="connsiteY25" fmla="*/ 777321 h 1740760"/>
                  <a:gd name="connsiteX26" fmla="*/ 1602202 w 1740762"/>
                  <a:gd name="connsiteY26" fmla="*/ 785260 h 1740760"/>
                  <a:gd name="connsiteX27" fmla="*/ 1740762 w 1740762"/>
                  <a:gd name="connsiteY27" fmla="*/ 785260 h 1740760"/>
                  <a:gd name="connsiteX28" fmla="*/ 1740762 w 1740762"/>
                  <a:gd name="connsiteY28" fmla="*/ 955500 h 1740760"/>
                  <a:gd name="connsiteX29" fmla="*/ 1602244 w 1740762"/>
                  <a:gd name="connsiteY29" fmla="*/ 955500 h 1740760"/>
                  <a:gd name="connsiteX30" fmla="*/ 1592412 w 1740762"/>
                  <a:gd name="connsiteY30" fmla="*/ 1019928 h 1740760"/>
                  <a:gd name="connsiteX31" fmla="*/ 1579385 w 1740762"/>
                  <a:gd name="connsiteY31" fmla="*/ 1071925 h 1740760"/>
                  <a:gd name="connsiteX32" fmla="*/ 1707082 w 1740762"/>
                  <a:gd name="connsiteY32" fmla="*/ 1124819 h 1740760"/>
                  <a:gd name="connsiteX33" fmla="*/ 1641935 w 1740762"/>
                  <a:gd name="connsiteY33" fmla="*/ 1282101 h 1740760"/>
                  <a:gd name="connsiteX34" fmla="*/ 1514336 w 1740762"/>
                  <a:gd name="connsiteY34" fmla="*/ 1229247 h 1740760"/>
                  <a:gd name="connsiteX35" fmla="*/ 1500059 w 1740762"/>
                  <a:gd name="connsiteY35" fmla="*/ 1255158 h 1740760"/>
                  <a:gd name="connsiteX36" fmla="*/ 1448892 w 1740762"/>
                  <a:gd name="connsiteY36" fmla="*/ 1328512 h 1740760"/>
                  <a:gd name="connsiteX37" fmla="*/ 1546022 w 1740762"/>
                  <a:gd name="connsiteY37" fmla="*/ 1425643 h 1740760"/>
                  <a:gd name="connsiteX38" fmla="*/ 1425645 w 1740762"/>
                  <a:gd name="connsiteY38" fmla="*/ 1546021 h 1740760"/>
                  <a:gd name="connsiteX39" fmla="*/ 1328549 w 1740762"/>
                  <a:gd name="connsiteY39" fmla="*/ 1448925 h 1740760"/>
                  <a:gd name="connsiteX40" fmla="*/ 1312981 w 1740762"/>
                  <a:gd name="connsiteY40" fmla="*/ 1462328 h 1740760"/>
                  <a:gd name="connsiteX41" fmla="*/ 1229762 w 1740762"/>
                  <a:gd name="connsiteY41" fmla="*/ 1515571 h 1740760"/>
                  <a:gd name="connsiteX42" fmla="*/ 1282102 w 1740762"/>
                  <a:gd name="connsiteY42" fmla="*/ 1641932 h 1740760"/>
                  <a:gd name="connsiteX43" fmla="*/ 1124821 w 1740762"/>
                  <a:gd name="connsiteY43" fmla="*/ 1707080 h 1740760"/>
                  <a:gd name="connsiteX44" fmla="*/ 1073151 w 1740762"/>
                  <a:gd name="connsiteY44" fmla="*/ 1582339 h 1740760"/>
                  <a:gd name="connsiteX45" fmla="*/ 1048108 w 1740762"/>
                  <a:gd name="connsiteY45" fmla="*/ 1589775 h 1740760"/>
                  <a:gd name="connsiteX46" fmla="*/ 958498 w 1740762"/>
                  <a:gd name="connsiteY46" fmla="*/ 1606649 h 1740760"/>
                  <a:gd name="connsiteX47" fmla="*/ 955501 w 1740762"/>
                  <a:gd name="connsiteY47" fmla="*/ 1606835 h 1740760"/>
                  <a:gd name="connsiteX48" fmla="*/ 955501 w 1740762"/>
                  <a:gd name="connsiteY48" fmla="*/ 1740760 h 1740760"/>
                  <a:gd name="connsiteX49" fmla="*/ 785261 w 1740762"/>
                  <a:gd name="connsiteY49" fmla="*/ 1740760 h 1740760"/>
                  <a:gd name="connsiteX50" fmla="*/ 785261 w 1740762"/>
                  <a:gd name="connsiteY50" fmla="*/ 1607939 h 1740760"/>
                  <a:gd name="connsiteX51" fmla="*/ 715891 w 1740762"/>
                  <a:gd name="connsiteY51" fmla="*/ 1597352 h 1740760"/>
                  <a:gd name="connsiteX52" fmla="*/ 666516 w 1740762"/>
                  <a:gd name="connsiteY52" fmla="*/ 1584982 h 1740760"/>
                  <a:gd name="connsiteX53" fmla="*/ 615942 w 1740762"/>
                  <a:gd name="connsiteY53" fmla="*/ 1707080 h 1740760"/>
                  <a:gd name="connsiteX54" fmla="*/ 458661 w 1740762"/>
                  <a:gd name="connsiteY54" fmla="*/ 1641932 h 1740760"/>
                  <a:gd name="connsiteX55" fmla="*/ 508928 w 1740762"/>
                  <a:gd name="connsiteY55" fmla="*/ 1520575 h 1740760"/>
                  <a:gd name="connsiteX56" fmla="*/ 480660 w 1740762"/>
                  <a:gd name="connsiteY56" fmla="*/ 1504999 h 1740760"/>
                  <a:gd name="connsiteX57" fmla="*/ 407307 w 1740762"/>
                  <a:gd name="connsiteY57" fmla="*/ 1453832 h 1740760"/>
                  <a:gd name="connsiteX58" fmla="*/ 315118 w 1740762"/>
                  <a:gd name="connsiteY58" fmla="*/ 1546021 h 1740760"/>
                  <a:gd name="connsiteX59" fmla="*/ 194740 w 1740762"/>
                  <a:gd name="connsiteY59" fmla="*/ 1425643 h 1740760"/>
                  <a:gd name="connsiteX60" fmla="*/ 286894 w 1740762"/>
                  <a:gd name="connsiteY60" fmla="*/ 1333489 h 1740760"/>
                  <a:gd name="connsiteX61" fmla="*/ 273491 w 1740762"/>
                  <a:gd name="connsiteY61" fmla="*/ 1317922 h 1740760"/>
                  <a:gd name="connsiteX62" fmla="*/ 218783 w 1740762"/>
                  <a:gd name="connsiteY62" fmla="*/ 1232414 h 1740760"/>
                  <a:gd name="connsiteX63" fmla="*/ 98828 w 1740762"/>
                  <a:gd name="connsiteY63" fmla="*/ 1282101 h 1740760"/>
                  <a:gd name="connsiteX64" fmla="*/ 33680 w 1740762"/>
                  <a:gd name="connsiteY64" fmla="*/ 1124819 h 1740760"/>
                  <a:gd name="connsiteX65" fmla="*/ 152714 w 1740762"/>
                  <a:gd name="connsiteY65" fmla="*/ 1075514 h 1740760"/>
                  <a:gd name="connsiteX66" fmla="*/ 146043 w 1740762"/>
                  <a:gd name="connsiteY66" fmla="*/ 1053048 h 1740760"/>
                  <a:gd name="connsiteX67" fmla="*/ 129170 w 1740762"/>
                  <a:gd name="connsiteY67" fmla="*/ 963438 h 1740760"/>
                  <a:gd name="connsiteX68" fmla="*/ 128677 w 1740762"/>
                  <a:gd name="connsiteY68" fmla="*/ 955500 h 1740760"/>
                  <a:gd name="connsiteX69" fmla="*/ 0 w 1740762"/>
                  <a:gd name="connsiteY69" fmla="*/ 955500 h 1740760"/>
                  <a:gd name="connsiteX70" fmla="*/ 0 w 1740762"/>
                  <a:gd name="connsiteY70" fmla="*/ 785260 h 1740760"/>
                  <a:gd name="connsiteX71" fmla="*/ 128814 w 1740762"/>
                  <a:gd name="connsiteY71" fmla="*/ 785260 h 1740760"/>
                  <a:gd name="connsiteX72" fmla="*/ 134981 w 1740762"/>
                  <a:gd name="connsiteY72" fmla="*/ 739025 h 1740760"/>
                  <a:gd name="connsiteX73" fmla="*/ 147040 w 1740762"/>
                  <a:gd name="connsiteY73" fmla="*/ 683819 h 1740760"/>
                  <a:gd name="connsiteX74" fmla="*/ 152622 w 1740762"/>
                  <a:gd name="connsiteY74" fmla="*/ 665208 h 1740760"/>
                  <a:gd name="connsiteX75" fmla="*/ 33680 w 1740762"/>
                  <a:gd name="connsiteY75" fmla="*/ 615940 h 1740760"/>
                  <a:gd name="connsiteX76" fmla="*/ 98828 w 1740762"/>
                  <a:gd name="connsiteY76" fmla="*/ 458659 h 1740760"/>
                  <a:gd name="connsiteX77" fmla="*/ 219054 w 1740762"/>
                  <a:gd name="connsiteY77" fmla="*/ 508459 h 1740760"/>
                  <a:gd name="connsiteX78" fmla="*/ 264199 w 1740762"/>
                  <a:gd name="connsiteY78" fmla="*/ 435381 h 1740760"/>
                  <a:gd name="connsiteX79" fmla="*/ 286732 w 1740762"/>
                  <a:gd name="connsiteY79" fmla="*/ 407109 h 1740760"/>
                  <a:gd name="connsiteX80" fmla="*/ 194740 w 1740762"/>
                  <a:gd name="connsiteY80" fmla="*/ 315117 h 1740760"/>
                  <a:gd name="connsiteX81" fmla="*/ 315118 w 1740762"/>
                  <a:gd name="connsiteY81" fmla="*/ 194739 h 1740760"/>
                  <a:gd name="connsiteX82" fmla="*/ 407197 w 1740762"/>
                  <a:gd name="connsiteY82" fmla="*/ 286817 h 1740760"/>
                  <a:gd name="connsiteX83" fmla="*/ 460791 w 1740762"/>
                  <a:gd name="connsiteY83" fmla="*/ 248268 h 1740760"/>
                  <a:gd name="connsiteX84" fmla="*/ 508858 w 1740762"/>
                  <a:gd name="connsiteY84" fmla="*/ 220014 h 1740760"/>
                  <a:gd name="connsiteX85" fmla="*/ 458661 w 1740762"/>
                  <a:gd name="connsiteY85" fmla="*/ 98828 h 1740760"/>
                  <a:gd name="connsiteX86" fmla="*/ 615942 w 1740762"/>
                  <a:gd name="connsiteY86" fmla="*/ 33679 h 1740760"/>
                  <a:gd name="connsiteX87" fmla="*/ 666597 w 1740762"/>
                  <a:gd name="connsiteY87" fmla="*/ 155970 h 1740760"/>
                  <a:gd name="connsiteX88" fmla="*/ 715891 w 1740762"/>
                  <a:gd name="connsiteY88" fmla="*/ 143408 h 1740760"/>
                  <a:gd name="connsiteX89" fmla="*/ 785261 w 1740762"/>
                  <a:gd name="connsiteY89" fmla="*/ 132820 h 174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762" h="1740760">
                    <a:moveTo>
                      <a:pt x="870381" y="422211"/>
                    </a:moveTo>
                    <a:cubicBezTo>
                      <a:pt x="622864" y="422211"/>
                      <a:pt x="422212" y="622863"/>
                      <a:pt x="422212" y="870380"/>
                    </a:cubicBezTo>
                    <a:cubicBezTo>
                      <a:pt x="422212" y="1117897"/>
                      <a:pt x="622864" y="1318549"/>
                      <a:pt x="870381" y="1318549"/>
                    </a:cubicBezTo>
                    <a:cubicBezTo>
                      <a:pt x="1117898" y="1318549"/>
                      <a:pt x="1318550" y="1117897"/>
                      <a:pt x="1318550" y="870380"/>
                    </a:cubicBezTo>
                    <a:cubicBezTo>
                      <a:pt x="1318550" y="622863"/>
                      <a:pt x="1117898" y="422211"/>
                      <a:pt x="870381" y="422211"/>
                    </a:cubicBezTo>
                    <a:close/>
                    <a:moveTo>
                      <a:pt x="785261" y="0"/>
                    </a:moveTo>
                    <a:lnTo>
                      <a:pt x="955501" y="0"/>
                    </a:lnTo>
                    <a:lnTo>
                      <a:pt x="955501" y="134329"/>
                    </a:lnTo>
                    <a:lnTo>
                      <a:pt x="1014988" y="143408"/>
                    </a:lnTo>
                    <a:lnTo>
                      <a:pt x="1073317" y="158020"/>
                    </a:lnTo>
                    <a:lnTo>
                      <a:pt x="1124821" y="33680"/>
                    </a:lnTo>
                    <a:lnTo>
                      <a:pt x="1282102" y="98828"/>
                    </a:lnTo>
                    <a:lnTo>
                      <a:pt x="1229998" y="224619"/>
                    </a:lnTo>
                    <a:lnTo>
                      <a:pt x="1250218" y="235760"/>
                    </a:lnTo>
                    <a:cubicBezTo>
                      <a:pt x="1276992" y="252029"/>
                      <a:pt x="1302655" y="269943"/>
                      <a:pt x="1327066" y="289364"/>
                    </a:cubicBezTo>
                    <a:lnTo>
                      <a:pt x="1329143" y="291241"/>
                    </a:lnTo>
                    <a:lnTo>
                      <a:pt x="1425645" y="194739"/>
                    </a:lnTo>
                    <a:lnTo>
                      <a:pt x="1546022" y="315117"/>
                    </a:lnTo>
                    <a:lnTo>
                      <a:pt x="1448558" y="412582"/>
                    </a:lnTo>
                    <a:lnTo>
                      <a:pt x="1457388" y="422838"/>
                    </a:lnTo>
                    <a:lnTo>
                      <a:pt x="1514167" y="511583"/>
                    </a:lnTo>
                    <a:lnTo>
                      <a:pt x="1641935" y="458659"/>
                    </a:lnTo>
                    <a:lnTo>
                      <a:pt x="1707082" y="615941"/>
                    </a:lnTo>
                    <a:lnTo>
                      <a:pt x="1579247" y="668892"/>
                    </a:lnTo>
                    <a:lnTo>
                      <a:pt x="1584835" y="687711"/>
                    </a:lnTo>
                    <a:cubicBezTo>
                      <a:pt x="1592232" y="716929"/>
                      <a:pt x="1597895" y="746838"/>
                      <a:pt x="1601709" y="777321"/>
                    </a:cubicBezTo>
                    <a:lnTo>
                      <a:pt x="1602202" y="785260"/>
                    </a:lnTo>
                    <a:lnTo>
                      <a:pt x="1740762" y="785260"/>
                    </a:lnTo>
                    <a:lnTo>
                      <a:pt x="1740762" y="955500"/>
                    </a:lnTo>
                    <a:lnTo>
                      <a:pt x="1602244" y="955500"/>
                    </a:lnTo>
                    <a:lnTo>
                      <a:pt x="1592412" y="1019928"/>
                    </a:lnTo>
                    <a:lnTo>
                      <a:pt x="1579385" y="1071925"/>
                    </a:lnTo>
                    <a:lnTo>
                      <a:pt x="1707082" y="1124819"/>
                    </a:lnTo>
                    <a:lnTo>
                      <a:pt x="1641935" y="1282101"/>
                    </a:lnTo>
                    <a:lnTo>
                      <a:pt x="1514336" y="1229247"/>
                    </a:lnTo>
                    <a:lnTo>
                      <a:pt x="1500059" y="1255158"/>
                    </a:lnTo>
                    <a:lnTo>
                      <a:pt x="1448892" y="1328512"/>
                    </a:lnTo>
                    <a:lnTo>
                      <a:pt x="1546022" y="1425643"/>
                    </a:lnTo>
                    <a:lnTo>
                      <a:pt x="1425645" y="1546021"/>
                    </a:lnTo>
                    <a:lnTo>
                      <a:pt x="1328549" y="1448925"/>
                    </a:lnTo>
                    <a:lnTo>
                      <a:pt x="1312981" y="1462328"/>
                    </a:lnTo>
                    <a:lnTo>
                      <a:pt x="1229762" y="1515571"/>
                    </a:lnTo>
                    <a:lnTo>
                      <a:pt x="1282102" y="1641932"/>
                    </a:lnTo>
                    <a:lnTo>
                      <a:pt x="1124821" y="1707080"/>
                    </a:lnTo>
                    <a:lnTo>
                      <a:pt x="1073151" y="1582339"/>
                    </a:lnTo>
                    <a:lnTo>
                      <a:pt x="1048108" y="1589775"/>
                    </a:lnTo>
                    <a:cubicBezTo>
                      <a:pt x="1018890" y="1597172"/>
                      <a:pt x="988981" y="1602835"/>
                      <a:pt x="958498" y="1606649"/>
                    </a:cubicBezTo>
                    <a:lnTo>
                      <a:pt x="955501" y="1606835"/>
                    </a:lnTo>
                    <a:lnTo>
                      <a:pt x="955501" y="1740760"/>
                    </a:lnTo>
                    <a:lnTo>
                      <a:pt x="785261" y="1740760"/>
                    </a:lnTo>
                    <a:lnTo>
                      <a:pt x="785261" y="1607939"/>
                    </a:lnTo>
                    <a:lnTo>
                      <a:pt x="715891" y="1597352"/>
                    </a:lnTo>
                    <a:lnTo>
                      <a:pt x="666516" y="1584982"/>
                    </a:lnTo>
                    <a:lnTo>
                      <a:pt x="615942" y="1707080"/>
                    </a:lnTo>
                    <a:lnTo>
                      <a:pt x="458661" y="1641932"/>
                    </a:lnTo>
                    <a:lnTo>
                      <a:pt x="508928" y="1520575"/>
                    </a:lnTo>
                    <a:lnTo>
                      <a:pt x="480660" y="1504999"/>
                    </a:lnTo>
                    <a:lnTo>
                      <a:pt x="407307" y="1453832"/>
                    </a:lnTo>
                    <a:lnTo>
                      <a:pt x="315118" y="1546021"/>
                    </a:lnTo>
                    <a:lnTo>
                      <a:pt x="194740" y="1425643"/>
                    </a:lnTo>
                    <a:lnTo>
                      <a:pt x="286894" y="1333489"/>
                    </a:lnTo>
                    <a:lnTo>
                      <a:pt x="273491" y="1317922"/>
                    </a:lnTo>
                    <a:lnTo>
                      <a:pt x="218783" y="1232414"/>
                    </a:lnTo>
                    <a:lnTo>
                      <a:pt x="98828" y="1282101"/>
                    </a:lnTo>
                    <a:lnTo>
                      <a:pt x="33680" y="1124819"/>
                    </a:lnTo>
                    <a:lnTo>
                      <a:pt x="152714" y="1075514"/>
                    </a:lnTo>
                    <a:lnTo>
                      <a:pt x="146043" y="1053048"/>
                    </a:lnTo>
                    <a:cubicBezTo>
                      <a:pt x="138647" y="1023830"/>
                      <a:pt x="132984" y="993922"/>
                      <a:pt x="129170" y="963438"/>
                    </a:cubicBezTo>
                    <a:lnTo>
                      <a:pt x="128677" y="955500"/>
                    </a:lnTo>
                    <a:lnTo>
                      <a:pt x="0" y="955500"/>
                    </a:lnTo>
                    <a:lnTo>
                      <a:pt x="0" y="785260"/>
                    </a:lnTo>
                    <a:lnTo>
                      <a:pt x="128814" y="785260"/>
                    </a:lnTo>
                    <a:lnTo>
                      <a:pt x="134981" y="739025"/>
                    </a:lnTo>
                    <a:cubicBezTo>
                      <a:pt x="138313" y="720372"/>
                      <a:pt x="142341" y="701961"/>
                      <a:pt x="147040" y="683819"/>
                    </a:cubicBezTo>
                    <a:lnTo>
                      <a:pt x="152622" y="665208"/>
                    </a:lnTo>
                    <a:lnTo>
                      <a:pt x="33680" y="615940"/>
                    </a:lnTo>
                    <a:lnTo>
                      <a:pt x="98828" y="458659"/>
                    </a:lnTo>
                    <a:lnTo>
                      <a:pt x="219054" y="508459"/>
                    </a:lnTo>
                    <a:lnTo>
                      <a:pt x="264199" y="435381"/>
                    </a:lnTo>
                    <a:lnTo>
                      <a:pt x="286732" y="407109"/>
                    </a:lnTo>
                    <a:lnTo>
                      <a:pt x="194740" y="315117"/>
                    </a:lnTo>
                    <a:lnTo>
                      <a:pt x="315118" y="194739"/>
                    </a:lnTo>
                    <a:lnTo>
                      <a:pt x="407197" y="286817"/>
                    </a:lnTo>
                    <a:lnTo>
                      <a:pt x="460791" y="248268"/>
                    </a:lnTo>
                    <a:lnTo>
                      <a:pt x="508858" y="220014"/>
                    </a:lnTo>
                    <a:lnTo>
                      <a:pt x="458661" y="98828"/>
                    </a:lnTo>
                    <a:lnTo>
                      <a:pt x="615942" y="33679"/>
                    </a:lnTo>
                    <a:lnTo>
                      <a:pt x="666597" y="155970"/>
                    </a:lnTo>
                    <a:lnTo>
                      <a:pt x="715891" y="143408"/>
                    </a:lnTo>
                    <a:lnTo>
                      <a:pt x="785261" y="132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6189737" y="815742"/>
                <a:ext cx="1569763" cy="1569761"/>
              </a:xfrm>
              <a:custGeom>
                <a:avLst/>
                <a:gdLst>
                  <a:gd name="connsiteX0" fmla="*/ 870381 w 1740762"/>
                  <a:gd name="connsiteY0" fmla="*/ 422211 h 1740760"/>
                  <a:gd name="connsiteX1" fmla="*/ 422212 w 1740762"/>
                  <a:gd name="connsiteY1" fmla="*/ 870380 h 1740760"/>
                  <a:gd name="connsiteX2" fmla="*/ 870381 w 1740762"/>
                  <a:gd name="connsiteY2" fmla="*/ 1318549 h 1740760"/>
                  <a:gd name="connsiteX3" fmla="*/ 1318550 w 1740762"/>
                  <a:gd name="connsiteY3" fmla="*/ 870380 h 1740760"/>
                  <a:gd name="connsiteX4" fmla="*/ 870381 w 1740762"/>
                  <a:gd name="connsiteY4" fmla="*/ 422211 h 1740760"/>
                  <a:gd name="connsiteX5" fmla="*/ 785261 w 1740762"/>
                  <a:gd name="connsiteY5" fmla="*/ 0 h 1740760"/>
                  <a:gd name="connsiteX6" fmla="*/ 955501 w 1740762"/>
                  <a:gd name="connsiteY6" fmla="*/ 0 h 1740760"/>
                  <a:gd name="connsiteX7" fmla="*/ 955501 w 1740762"/>
                  <a:gd name="connsiteY7" fmla="*/ 134329 h 1740760"/>
                  <a:gd name="connsiteX8" fmla="*/ 1014988 w 1740762"/>
                  <a:gd name="connsiteY8" fmla="*/ 143408 h 1740760"/>
                  <a:gd name="connsiteX9" fmla="*/ 1073317 w 1740762"/>
                  <a:gd name="connsiteY9" fmla="*/ 158020 h 1740760"/>
                  <a:gd name="connsiteX10" fmla="*/ 1124821 w 1740762"/>
                  <a:gd name="connsiteY10" fmla="*/ 33680 h 1740760"/>
                  <a:gd name="connsiteX11" fmla="*/ 1282102 w 1740762"/>
                  <a:gd name="connsiteY11" fmla="*/ 98828 h 1740760"/>
                  <a:gd name="connsiteX12" fmla="*/ 1229998 w 1740762"/>
                  <a:gd name="connsiteY12" fmla="*/ 224619 h 1740760"/>
                  <a:gd name="connsiteX13" fmla="*/ 1250218 w 1740762"/>
                  <a:gd name="connsiteY13" fmla="*/ 235760 h 1740760"/>
                  <a:gd name="connsiteX14" fmla="*/ 1327066 w 1740762"/>
                  <a:gd name="connsiteY14" fmla="*/ 289364 h 1740760"/>
                  <a:gd name="connsiteX15" fmla="*/ 1329143 w 1740762"/>
                  <a:gd name="connsiteY15" fmla="*/ 291241 h 1740760"/>
                  <a:gd name="connsiteX16" fmla="*/ 1425645 w 1740762"/>
                  <a:gd name="connsiteY16" fmla="*/ 194739 h 1740760"/>
                  <a:gd name="connsiteX17" fmla="*/ 1546022 w 1740762"/>
                  <a:gd name="connsiteY17" fmla="*/ 315117 h 1740760"/>
                  <a:gd name="connsiteX18" fmla="*/ 1448558 w 1740762"/>
                  <a:gd name="connsiteY18" fmla="*/ 412582 h 1740760"/>
                  <a:gd name="connsiteX19" fmla="*/ 1457388 w 1740762"/>
                  <a:gd name="connsiteY19" fmla="*/ 422838 h 1740760"/>
                  <a:gd name="connsiteX20" fmla="*/ 1514167 w 1740762"/>
                  <a:gd name="connsiteY20" fmla="*/ 511583 h 1740760"/>
                  <a:gd name="connsiteX21" fmla="*/ 1641935 w 1740762"/>
                  <a:gd name="connsiteY21" fmla="*/ 458659 h 1740760"/>
                  <a:gd name="connsiteX22" fmla="*/ 1707082 w 1740762"/>
                  <a:gd name="connsiteY22" fmla="*/ 615941 h 1740760"/>
                  <a:gd name="connsiteX23" fmla="*/ 1579247 w 1740762"/>
                  <a:gd name="connsiteY23" fmla="*/ 668892 h 1740760"/>
                  <a:gd name="connsiteX24" fmla="*/ 1584835 w 1740762"/>
                  <a:gd name="connsiteY24" fmla="*/ 687711 h 1740760"/>
                  <a:gd name="connsiteX25" fmla="*/ 1601709 w 1740762"/>
                  <a:gd name="connsiteY25" fmla="*/ 777321 h 1740760"/>
                  <a:gd name="connsiteX26" fmla="*/ 1602202 w 1740762"/>
                  <a:gd name="connsiteY26" fmla="*/ 785260 h 1740760"/>
                  <a:gd name="connsiteX27" fmla="*/ 1740762 w 1740762"/>
                  <a:gd name="connsiteY27" fmla="*/ 785260 h 1740760"/>
                  <a:gd name="connsiteX28" fmla="*/ 1740762 w 1740762"/>
                  <a:gd name="connsiteY28" fmla="*/ 955500 h 1740760"/>
                  <a:gd name="connsiteX29" fmla="*/ 1602244 w 1740762"/>
                  <a:gd name="connsiteY29" fmla="*/ 955500 h 1740760"/>
                  <a:gd name="connsiteX30" fmla="*/ 1592412 w 1740762"/>
                  <a:gd name="connsiteY30" fmla="*/ 1019928 h 1740760"/>
                  <a:gd name="connsiteX31" fmla="*/ 1579385 w 1740762"/>
                  <a:gd name="connsiteY31" fmla="*/ 1071925 h 1740760"/>
                  <a:gd name="connsiteX32" fmla="*/ 1707082 w 1740762"/>
                  <a:gd name="connsiteY32" fmla="*/ 1124819 h 1740760"/>
                  <a:gd name="connsiteX33" fmla="*/ 1641935 w 1740762"/>
                  <a:gd name="connsiteY33" fmla="*/ 1282101 h 1740760"/>
                  <a:gd name="connsiteX34" fmla="*/ 1514336 w 1740762"/>
                  <a:gd name="connsiteY34" fmla="*/ 1229247 h 1740760"/>
                  <a:gd name="connsiteX35" fmla="*/ 1500059 w 1740762"/>
                  <a:gd name="connsiteY35" fmla="*/ 1255158 h 1740760"/>
                  <a:gd name="connsiteX36" fmla="*/ 1448892 w 1740762"/>
                  <a:gd name="connsiteY36" fmla="*/ 1328512 h 1740760"/>
                  <a:gd name="connsiteX37" fmla="*/ 1546022 w 1740762"/>
                  <a:gd name="connsiteY37" fmla="*/ 1425643 h 1740760"/>
                  <a:gd name="connsiteX38" fmla="*/ 1425645 w 1740762"/>
                  <a:gd name="connsiteY38" fmla="*/ 1546021 h 1740760"/>
                  <a:gd name="connsiteX39" fmla="*/ 1328549 w 1740762"/>
                  <a:gd name="connsiteY39" fmla="*/ 1448925 h 1740760"/>
                  <a:gd name="connsiteX40" fmla="*/ 1312981 w 1740762"/>
                  <a:gd name="connsiteY40" fmla="*/ 1462328 h 1740760"/>
                  <a:gd name="connsiteX41" fmla="*/ 1229762 w 1740762"/>
                  <a:gd name="connsiteY41" fmla="*/ 1515571 h 1740760"/>
                  <a:gd name="connsiteX42" fmla="*/ 1282102 w 1740762"/>
                  <a:gd name="connsiteY42" fmla="*/ 1641932 h 1740760"/>
                  <a:gd name="connsiteX43" fmla="*/ 1124821 w 1740762"/>
                  <a:gd name="connsiteY43" fmla="*/ 1707080 h 1740760"/>
                  <a:gd name="connsiteX44" fmla="*/ 1073151 w 1740762"/>
                  <a:gd name="connsiteY44" fmla="*/ 1582339 h 1740760"/>
                  <a:gd name="connsiteX45" fmla="*/ 1048108 w 1740762"/>
                  <a:gd name="connsiteY45" fmla="*/ 1589775 h 1740760"/>
                  <a:gd name="connsiteX46" fmla="*/ 958498 w 1740762"/>
                  <a:gd name="connsiteY46" fmla="*/ 1606649 h 1740760"/>
                  <a:gd name="connsiteX47" fmla="*/ 955501 w 1740762"/>
                  <a:gd name="connsiteY47" fmla="*/ 1606835 h 1740760"/>
                  <a:gd name="connsiteX48" fmla="*/ 955501 w 1740762"/>
                  <a:gd name="connsiteY48" fmla="*/ 1740760 h 1740760"/>
                  <a:gd name="connsiteX49" fmla="*/ 785261 w 1740762"/>
                  <a:gd name="connsiteY49" fmla="*/ 1740760 h 1740760"/>
                  <a:gd name="connsiteX50" fmla="*/ 785261 w 1740762"/>
                  <a:gd name="connsiteY50" fmla="*/ 1607939 h 1740760"/>
                  <a:gd name="connsiteX51" fmla="*/ 715891 w 1740762"/>
                  <a:gd name="connsiteY51" fmla="*/ 1597352 h 1740760"/>
                  <a:gd name="connsiteX52" fmla="*/ 666516 w 1740762"/>
                  <a:gd name="connsiteY52" fmla="*/ 1584982 h 1740760"/>
                  <a:gd name="connsiteX53" fmla="*/ 615942 w 1740762"/>
                  <a:gd name="connsiteY53" fmla="*/ 1707080 h 1740760"/>
                  <a:gd name="connsiteX54" fmla="*/ 458661 w 1740762"/>
                  <a:gd name="connsiteY54" fmla="*/ 1641932 h 1740760"/>
                  <a:gd name="connsiteX55" fmla="*/ 508928 w 1740762"/>
                  <a:gd name="connsiteY55" fmla="*/ 1520575 h 1740760"/>
                  <a:gd name="connsiteX56" fmla="*/ 480660 w 1740762"/>
                  <a:gd name="connsiteY56" fmla="*/ 1504999 h 1740760"/>
                  <a:gd name="connsiteX57" fmla="*/ 407307 w 1740762"/>
                  <a:gd name="connsiteY57" fmla="*/ 1453832 h 1740760"/>
                  <a:gd name="connsiteX58" fmla="*/ 315118 w 1740762"/>
                  <a:gd name="connsiteY58" fmla="*/ 1546021 h 1740760"/>
                  <a:gd name="connsiteX59" fmla="*/ 194740 w 1740762"/>
                  <a:gd name="connsiteY59" fmla="*/ 1425643 h 1740760"/>
                  <a:gd name="connsiteX60" fmla="*/ 286894 w 1740762"/>
                  <a:gd name="connsiteY60" fmla="*/ 1333489 h 1740760"/>
                  <a:gd name="connsiteX61" fmla="*/ 273491 w 1740762"/>
                  <a:gd name="connsiteY61" fmla="*/ 1317922 h 1740760"/>
                  <a:gd name="connsiteX62" fmla="*/ 218783 w 1740762"/>
                  <a:gd name="connsiteY62" fmla="*/ 1232414 h 1740760"/>
                  <a:gd name="connsiteX63" fmla="*/ 98828 w 1740762"/>
                  <a:gd name="connsiteY63" fmla="*/ 1282101 h 1740760"/>
                  <a:gd name="connsiteX64" fmla="*/ 33680 w 1740762"/>
                  <a:gd name="connsiteY64" fmla="*/ 1124819 h 1740760"/>
                  <a:gd name="connsiteX65" fmla="*/ 152714 w 1740762"/>
                  <a:gd name="connsiteY65" fmla="*/ 1075514 h 1740760"/>
                  <a:gd name="connsiteX66" fmla="*/ 146043 w 1740762"/>
                  <a:gd name="connsiteY66" fmla="*/ 1053048 h 1740760"/>
                  <a:gd name="connsiteX67" fmla="*/ 129170 w 1740762"/>
                  <a:gd name="connsiteY67" fmla="*/ 963438 h 1740760"/>
                  <a:gd name="connsiteX68" fmla="*/ 128677 w 1740762"/>
                  <a:gd name="connsiteY68" fmla="*/ 955500 h 1740760"/>
                  <a:gd name="connsiteX69" fmla="*/ 0 w 1740762"/>
                  <a:gd name="connsiteY69" fmla="*/ 955500 h 1740760"/>
                  <a:gd name="connsiteX70" fmla="*/ 0 w 1740762"/>
                  <a:gd name="connsiteY70" fmla="*/ 785260 h 1740760"/>
                  <a:gd name="connsiteX71" fmla="*/ 128814 w 1740762"/>
                  <a:gd name="connsiteY71" fmla="*/ 785260 h 1740760"/>
                  <a:gd name="connsiteX72" fmla="*/ 134981 w 1740762"/>
                  <a:gd name="connsiteY72" fmla="*/ 739025 h 1740760"/>
                  <a:gd name="connsiteX73" fmla="*/ 147040 w 1740762"/>
                  <a:gd name="connsiteY73" fmla="*/ 683819 h 1740760"/>
                  <a:gd name="connsiteX74" fmla="*/ 152622 w 1740762"/>
                  <a:gd name="connsiteY74" fmla="*/ 665208 h 1740760"/>
                  <a:gd name="connsiteX75" fmla="*/ 33680 w 1740762"/>
                  <a:gd name="connsiteY75" fmla="*/ 615940 h 1740760"/>
                  <a:gd name="connsiteX76" fmla="*/ 98828 w 1740762"/>
                  <a:gd name="connsiteY76" fmla="*/ 458659 h 1740760"/>
                  <a:gd name="connsiteX77" fmla="*/ 219054 w 1740762"/>
                  <a:gd name="connsiteY77" fmla="*/ 508459 h 1740760"/>
                  <a:gd name="connsiteX78" fmla="*/ 264199 w 1740762"/>
                  <a:gd name="connsiteY78" fmla="*/ 435381 h 1740760"/>
                  <a:gd name="connsiteX79" fmla="*/ 286732 w 1740762"/>
                  <a:gd name="connsiteY79" fmla="*/ 407109 h 1740760"/>
                  <a:gd name="connsiteX80" fmla="*/ 194740 w 1740762"/>
                  <a:gd name="connsiteY80" fmla="*/ 315117 h 1740760"/>
                  <a:gd name="connsiteX81" fmla="*/ 315118 w 1740762"/>
                  <a:gd name="connsiteY81" fmla="*/ 194739 h 1740760"/>
                  <a:gd name="connsiteX82" fmla="*/ 407197 w 1740762"/>
                  <a:gd name="connsiteY82" fmla="*/ 286817 h 1740760"/>
                  <a:gd name="connsiteX83" fmla="*/ 460791 w 1740762"/>
                  <a:gd name="connsiteY83" fmla="*/ 248268 h 1740760"/>
                  <a:gd name="connsiteX84" fmla="*/ 508858 w 1740762"/>
                  <a:gd name="connsiteY84" fmla="*/ 220014 h 1740760"/>
                  <a:gd name="connsiteX85" fmla="*/ 458661 w 1740762"/>
                  <a:gd name="connsiteY85" fmla="*/ 98828 h 1740760"/>
                  <a:gd name="connsiteX86" fmla="*/ 615942 w 1740762"/>
                  <a:gd name="connsiteY86" fmla="*/ 33679 h 1740760"/>
                  <a:gd name="connsiteX87" fmla="*/ 666597 w 1740762"/>
                  <a:gd name="connsiteY87" fmla="*/ 155970 h 1740760"/>
                  <a:gd name="connsiteX88" fmla="*/ 715891 w 1740762"/>
                  <a:gd name="connsiteY88" fmla="*/ 143408 h 1740760"/>
                  <a:gd name="connsiteX89" fmla="*/ 785261 w 1740762"/>
                  <a:gd name="connsiteY89" fmla="*/ 132820 h 174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762" h="1740760">
                    <a:moveTo>
                      <a:pt x="870381" y="422211"/>
                    </a:moveTo>
                    <a:cubicBezTo>
                      <a:pt x="622864" y="422211"/>
                      <a:pt x="422212" y="622863"/>
                      <a:pt x="422212" y="870380"/>
                    </a:cubicBezTo>
                    <a:cubicBezTo>
                      <a:pt x="422212" y="1117897"/>
                      <a:pt x="622864" y="1318549"/>
                      <a:pt x="870381" y="1318549"/>
                    </a:cubicBezTo>
                    <a:cubicBezTo>
                      <a:pt x="1117898" y="1318549"/>
                      <a:pt x="1318550" y="1117897"/>
                      <a:pt x="1318550" y="870380"/>
                    </a:cubicBezTo>
                    <a:cubicBezTo>
                      <a:pt x="1318550" y="622863"/>
                      <a:pt x="1117898" y="422211"/>
                      <a:pt x="870381" y="422211"/>
                    </a:cubicBezTo>
                    <a:close/>
                    <a:moveTo>
                      <a:pt x="785261" y="0"/>
                    </a:moveTo>
                    <a:lnTo>
                      <a:pt x="955501" y="0"/>
                    </a:lnTo>
                    <a:lnTo>
                      <a:pt x="955501" y="134329"/>
                    </a:lnTo>
                    <a:lnTo>
                      <a:pt x="1014988" y="143408"/>
                    </a:lnTo>
                    <a:lnTo>
                      <a:pt x="1073317" y="158020"/>
                    </a:lnTo>
                    <a:lnTo>
                      <a:pt x="1124821" y="33680"/>
                    </a:lnTo>
                    <a:lnTo>
                      <a:pt x="1282102" y="98828"/>
                    </a:lnTo>
                    <a:lnTo>
                      <a:pt x="1229998" y="224619"/>
                    </a:lnTo>
                    <a:lnTo>
                      <a:pt x="1250218" y="235760"/>
                    </a:lnTo>
                    <a:cubicBezTo>
                      <a:pt x="1276992" y="252029"/>
                      <a:pt x="1302655" y="269943"/>
                      <a:pt x="1327066" y="289364"/>
                    </a:cubicBezTo>
                    <a:lnTo>
                      <a:pt x="1329143" y="291241"/>
                    </a:lnTo>
                    <a:lnTo>
                      <a:pt x="1425645" y="194739"/>
                    </a:lnTo>
                    <a:lnTo>
                      <a:pt x="1546022" y="315117"/>
                    </a:lnTo>
                    <a:lnTo>
                      <a:pt x="1448558" y="412582"/>
                    </a:lnTo>
                    <a:lnTo>
                      <a:pt x="1457388" y="422838"/>
                    </a:lnTo>
                    <a:lnTo>
                      <a:pt x="1514167" y="511583"/>
                    </a:lnTo>
                    <a:lnTo>
                      <a:pt x="1641935" y="458659"/>
                    </a:lnTo>
                    <a:lnTo>
                      <a:pt x="1707082" y="615941"/>
                    </a:lnTo>
                    <a:lnTo>
                      <a:pt x="1579247" y="668892"/>
                    </a:lnTo>
                    <a:lnTo>
                      <a:pt x="1584835" y="687711"/>
                    </a:lnTo>
                    <a:cubicBezTo>
                      <a:pt x="1592232" y="716929"/>
                      <a:pt x="1597895" y="746838"/>
                      <a:pt x="1601709" y="777321"/>
                    </a:cubicBezTo>
                    <a:lnTo>
                      <a:pt x="1602202" y="785260"/>
                    </a:lnTo>
                    <a:lnTo>
                      <a:pt x="1740762" y="785260"/>
                    </a:lnTo>
                    <a:lnTo>
                      <a:pt x="1740762" y="955500"/>
                    </a:lnTo>
                    <a:lnTo>
                      <a:pt x="1602244" y="955500"/>
                    </a:lnTo>
                    <a:lnTo>
                      <a:pt x="1592412" y="1019928"/>
                    </a:lnTo>
                    <a:lnTo>
                      <a:pt x="1579385" y="1071925"/>
                    </a:lnTo>
                    <a:lnTo>
                      <a:pt x="1707082" y="1124819"/>
                    </a:lnTo>
                    <a:lnTo>
                      <a:pt x="1641935" y="1282101"/>
                    </a:lnTo>
                    <a:lnTo>
                      <a:pt x="1514336" y="1229247"/>
                    </a:lnTo>
                    <a:lnTo>
                      <a:pt x="1500059" y="1255158"/>
                    </a:lnTo>
                    <a:lnTo>
                      <a:pt x="1448892" y="1328512"/>
                    </a:lnTo>
                    <a:lnTo>
                      <a:pt x="1546022" y="1425643"/>
                    </a:lnTo>
                    <a:lnTo>
                      <a:pt x="1425645" y="1546021"/>
                    </a:lnTo>
                    <a:lnTo>
                      <a:pt x="1328549" y="1448925"/>
                    </a:lnTo>
                    <a:lnTo>
                      <a:pt x="1312981" y="1462328"/>
                    </a:lnTo>
                    <a:lnTo>
                      <a:pt x="1229762" y="1515571"/>
                    </a:lnTo>
                    <a:lnTo>
                      <a:pt x="1282102" y="1641932"/>
                    </a:lnTo>
                    <a:lnTo>
                      <a:pt x="1124821" y="1707080"/>
                    </a:lnTo>
                    <a:lnTo>
                      <a:pt x="1073151" y="1582339"/>
                    </a:lnTo>
                    <a:lnTo>
                      <a:pt x="1048108" y="1589775"/>
                    </a:lnTo>
                    <a:cubicBezTo>
                      <a:pt x="1018890" y="1597172"/>
                      <a:pt x="988981" y="1602835"/>
                      <a:pt x="958498" y="1606649"/>
                    </a:cubicBezTo>
                    <a:lnTo>
                      <a:pt x="955501" y="1606835"/>
                    </a:lnTo>
                    <a:lnTo>
                      <a:pt x="955501" y="1740760"/>
                    </a:lnTo>
                    <a:lnTo>
                      <a:pt x="785261" y="1740760"/>
                    </a:lnTo>
                    <a:lnTo>
                      <a:pt x="785261" y="1607939"/>
                    </a:lnTo>
                    <a:lnTo>
                      <a:pt x="715891" y="1597352"/>
                    </a:lnTo>
                    <a:lnTo>
                      <a:pt x="666516" y="1584982"/>
                    </a:lnTo>
                    <a:lnTo>
                      <a:pt x="615942" y="1707080"/>
                    </a:lnTo>
                    <a:lnTo>
                      <a:pt x="458661" y="1641932"/>
                    </a:lnTo>
                    <a:lnTo>
                      <a:pt x="508928" y="1520575"/>
                    </a:lnTo>
                    <a:lnTo>
                      <a:pt x="480660" y="1504999"/>
                    </a:lnTo>
                    <a:lnTo>
                      <a:pt x="407307" y="1453832"/>
                    </a:lnTo>
                    <a:lnTo>
                      <a:pt x="315118" y="1546021"/>
                    </a:lnTo>
                    <a:lnTo>
                      <a:pt x="194740" y="1425643"/>
                    </a:lnTo>
                    <a:lnTo>
                      <a:pt x="286894" y="1333489"/>
                    </a:lnTo>
                    <a:lnTo>
                      <a:pt x="273491" y="1317922"/>
                    </a:lnTo>
                    <a:lnTo>
                      <a:pt x="218783" y="1232414"/>
                    </a:lnTo>
                    <a:lnTo>
                      <a:pt x="98828" y="1282101"/>
                    </a:lnTo>
                    <a:lnTo>
                      <a:pt x="33680" y="1124819"/>
                    </a:lnTo>
                    <a:lnTo>
                      <a:pt x="152714" y="1075514"/>
                    </a:lnTo>
                    <a:lnTo>
                      <a:pt x="146043" y="1053048"/>
                    </a:lnTo>
                    <a:cubicBezTo>
                      <a:pt x="138647" y="1023830"/>
                      <a:pt x="132984" y="993922"/>
                      <a:pt x="129170" y="963438"/>
                    </a:cubicBezTo>
                    <a:lnTo>
                      <a:pt x="128677" y="955500"/>
                    </a:lnTo>
                    <a:lnTo>
                      <a:pt x="0" y="955500"/>
                    </a:lnTo>
                    <a:lnTo>
                      <a:pt x="0" y="785260"/>
                    </a:lnTo>
                    <a:lnTo>
                      <a:pt x="128814" y="785260"/>
                    </a:lnTo>
                    <a:lnTo>
                      <a:pt x="134981" y="739025"/>
                    </a:lnTo>
                    <a:cubicBezTo>
                      <a:pt x="138313" y="720372"/>
                      <a:pt x="142341" y="701961"/>
                      <a:pt x="147040" y="683819"/>
                    </a:cubicBezTo>
                    <a:lnTo>
                      <a:pt x="152622" y="665208"/>
                    </a:lnTo>
                    <a:lnTo>
                      <a:pt x="33680" y="615940"/>
                    </a:lnTo>
                    <a:lnTo>
                      <a:pt x="98828" y="458659"/>
                    </a:lnTo>
                    <a:lnTo>
                      <a:pt x="219054" y="508459"/>
                    </a:lnTo>
                    <a:lnTo>
                      <a:pt x="264199" y="435381"/>
                    </a:lnTo>
                    <a:lnTo>
                      <a:pt x="286732" y="407109"/>
                    </a:lnTo>
                    <a:lnTo>
                      <a:pt x="194740" y="315117"/>
                    </a:lnTo>
                    <a:lnTo>
                      <a:pt x="315118" y="194739"/>
                    </a:lnTo>
                    <a:lnTo>
                      <a:pt x="407197" y="286817"/>
                    </a:lnTo>
                    <a:lnTo>
                      <a:pt x="460791" y="248268"/>
                    </a:lnTo>
                    <a:lnTo>
                      <a:pt x="508858" y="220014"/>
                    </a:lnTo>
                    <a:lnTo>
                      <a:pt x="458661" y="98828"/>
                    </a:lnTo>
                    <a:lnTo>
                      <a:pt x="615942" y="33679"/>
                    </a:lnTo>
                    <a:lnTo>
                      <a:pt x="666597" y="155970"/>
                    </a:lnTo>
                    <a:lnTo>
                      <a:pt x="715891" y="143408"/>
                    </a:lnTo>
                    <a:lnTo>
                      <a:pt x="785261" y="132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任意多边形 92"/>
              <p:cNvSpPr/>
              <p:nvPr/>
            </p:nvSpPr>
            <p:spPr>
              <a:xfrm>
                <a:off x="5248157" y="1719896"/>
                <a:ext cx="1708759" cy="1708757"/>
              </a:xfrm>
              <a:custGeom>
                <a:avLst/>
                <a:gdLst>
                  <a:gd name="connsiteX0" fmla="*/ 870381 w 1740762"/>
                  <a:gd name="connsiteY0" fmla="*/ 422211 h 1740760"/>
                  <a:gd name="connsiteX1" fmla="*/ 422212 w 1740762"/>
                  <a:gd name="connsiteY1" fmla="*/ 870380 h 1740760"/>
                  <a:gd name="connsiteX2" fmla="*/ 870381 w 1740762"/>
                  <a:gd name="connsiteY2" fmla="*/ 1318549 h 1740760"/>
                  <a:gd name="connsiteX3" fmla="*/ 1318550 w 1740762"/>
                  <a:gd name="connsiteY3" fmla="*/ 870380 h 1740760"/>
                  <a:gd name="connsiteX4" fmla="*/ 870381 w 1740762"/>
                  <a:gd name="connsiteY4" fmla="*/ 422211 h 1740760"/>
                  <a:gd name="connsiteX5" fmla="*/ 785261 w 1740762"/>
                  <a:gd name="connsiteY5" fmla="*/ 0 h 1740760"/>
                  <a:gd name="connsiteX6" fmla="*/ 955501 w 1740762"/>
                  <a:gd name="connsiteY6" fmla="*/ 0 h 1740760"/>
                  <a:gd name="connsiteX7" fmla="*/ 955501 w 1740762"/>
                  <a:gd name="connsiteY7" fmla="*/ 134329 h 1740760"/>
                  <a:gd name="connsiteX8" fmla="*/ 1014988 w 1740762"/>
                  <a:gd name="connsiteY8" fmla="*/ 143408 h 1740760"/>
                  <a:gd name="connsiteX9" fmla="*/ 1073317 w 1740762"/>
                  <a:gd name="connsiteY9" fmla="*/ 158020 h 1740760"/>
                  <a:gd name="connsiteX10" fmla="*/ 1124821 w 1740762"/>
                  <a:gd name="connsiteY10" fmla="*/ 33680 h 1740760"/>
                  <a:gd name="connsiteX11" fmla="*/ 1282102 w 1740762"/>
                  <a:gd name="connsiteY11" fmla="*/ 98828 h 1740760"/>
                  <a:gd name="connsiteX12" fmla="*/ 1229998 w 1740762"/>
                  <a:gd name="connsiteY12" fmla="*/ 224619 h 1740760"/>
                  <a:gd name="connsiteX13" fmla="*/ 1250218 w 1740762"/>
                  <a:gd name="connsiteY13" fmla="*/ 235760 h 1740760"/>
                  <a:gd name="connsiteX14" fmla="*/ 1327066 w 1740762"/>
                  <a:gd name="connsiteY14" fmla="*/ 289364 h 1740760"/>
                  <a:gd name="connsiteX15" fmla="*/ 1329143 w 1740762"/>
                  <a:gd name="connsiteY15" fmla="*/ 291241 h 1740760"/>
                  <a:gd name="connsiteX16" fmla="*/ 1425645 w 1740762"/>
                  <a:gd name="connsiteY16" fmla="*/ 194739 h 1740760"/>
                  <a:gd name="connsiteX17" fmla="*/ 1546022 w 1740762"/>
                  <a:gd name="connsiteY17" fmla="*/ 315117 h 1740760"/>
                  <a:gd name="connsiteX18" fmla="*/ 1448558 w 1740762"/>
                  <a:gd name="connsiteY18" fmla="*/ 412582 h 1740760"/>
                  <a:gd name="connsiteX19" fmla="*/ 1457388 w 1740762"/>
                  <a:gd name="connsiteY19" fmla="*/ 422838 h 1740760"/>
                  <a:gd name="connsiteX20" fmla="*/ 1514167 w 1740762"/>
                  <a:gd name="connsiteY20" fmla="*/ 511583 h 1740760"/>
                  <a:gd name="connsiteX21" fmla="*/ 1641935 w 1740762"/>
                  <a:gd name="connsiteY21" fmla="*/ 458659 h 1740760"/>
                  <a:gd name="connsiteX22" fmla="*/ 1707082 w 1740762"/>
                  <a:gd name="connsiteY22" fmla="*/ 615941 h 1740760"/>
                  <a:gd name="connsiteX23" fmla="*/ 1579247 w 1740762"/>
                  <a:gd name="connsiteY23" fmla="*/ 668892 h 1740760"/>
                  <a:gd name="connsiteX24" fmla="*/ 1584835 w 1740762"/>
                  <a:gd name="connsiteY24" fmla="*/ 687711 h 1740760"/>
                  <a:gd name="connsiteX25" fmla="*/ 1601709 w 1740762"/>
                  <a:gd name="connsiteY25" fmla="*/ 777321 h 1740760"/>
                  <a:gd name="connsiteX26" fmla="*/ 1602202 w 1740762"/>
                  <a:gd name="connsiteY26" fmla="*/ 785260 h 1740760"/>
                  <a:gd name="connsiteX27" fmla="*/ 1740762 w 1740762"/>
                  <a:gd name="connsiteY27" fmla="*/ 785260 h 1740760"/>
                  <a:gd name="connsiteX28" fmla="*/ 1740762 w 1740762"/>
                  <a:gd name="connsiteY28" fmla="*/ 955500 h 1740760"/>
                  <a:gd name="connsiteX29" fmla="*/ 1602244 w 1740762"/>
                  <a:gd name="connsiteY29" fmla="*/ 955500 h 1740760"/>
                  <a:gd name="connsiteX30" fmla="*/ 1592412 w 1740762"/>
                  <a:gd name="connsiteY30" fmla="*/ 1019928 h 1740760"/>
                  <a:gd name="connsiteX31" fmla="*/ 1579385 w 1740762"/>
                  <a:gd name="connsiteY31" fmla="*/ 1071925 h 1740760"/>
                  <a:gd name="connsiteX32" fmla="*/ 1707082 w 1740762"/>
                  <a:gd name="connsiteY32" fmla="*/ 1124819 h 1740760"/>
                  <a:gd name="connsiteX33" fmla="*/ 1641935 w 1740762"/>
                  <a:gd name="connsiteY33" fmla="*/ 1282101 h 1740760"/>
                  <a:gd name="connsiteX34" fmla="*/ 1514336 w 1740762"/>
                  <a:gd name="connsiteY34" fmla="*/ 1229247 h 1740760"/>
                  <a:gd name="connsiteX35" fmla="*/ 1500059 w 1740762"/>
                  <a:gd name="connsiteY35" fmla="*/ 1255158 h 1740760"/>
                  <a:gd name="connsiteX36" fmla="*/ 1448892 w 1740762"/>
                  <a:gd name="connsiteY36" fmla="*/ 1328512 h 1740760"/>
                  <a:gd name="connsiteX37" fmla="*/ 1546022 w 1740762"/>
                  <a:gd name="connsiteY37" fmla="*/ 1425643 h 1740760"/>
                  <a:gd name="connsiteX38" fmla="*/ 1425645 w 1740762"/>
                  <a:gd name="connsiteY38" fmla="*/ 1546021 h 1740760"/>
                  <a:gd name="connsiteX39" fmla="*/ 1328549 w 1740762"/>
                  <a:gd name="connsiteY39" fmla="*/ 1448925 h 1740760"/>
                  <a:gd name="connsiteX40" fmla="*/ 1312981 w 1740762"/>
                  <a:gd name="connsiteY40" fmla="*/ 1462328 h 1740760"/>
                  <a:gd name="connsiteX41" fmla="*/ 1229762 w 1740762"/>
                  <a:gd name="connsiteY41" fmla="*/ 1515571 h 1740760"/>
                  <a:gd name="connsiteX42" fmla="*/ 1282102 w 1740762"/>
                  <a:gd name="connsiteY42" fmla="*/ 1641932 h 1740760"/>
                  <a:gd name="connsiteX43" fmla="*/ 1124821 w 1740762"/>
                  <a:gd name="connsiteY43" fmla="*/ 1707080 h 1740760"/>
                  <a:gd name="connsiteX44" fmla="*/ 1073151 w 1740762"/>
                  <a:gd name="connsiteY44" fmla="*/ 1582339 h 1740760"/>
                  <a:gd name="connsiteX45" fmla="*/ 1048108 w 1740762"/>
                  <a:gd name="connsiteY45" fmla="*/ 1589775 h 1740760"/>
                  <a:gd name="connsiteX46" fmla="*/ 958498 w 1740762"/>
                  <a:gd name="connsiteY46" fmla="*/ 1606649 h 1740760"/>
                  <a:gd name="connsiteX47" fmla="*/ 955501 w 1740762"/>
                  <a:gd name="connsiteY47" fmla="*/ 1606835 h 1740760"/>
                  <a:gd name="connsiteX48" fmla="*/ 955501 w 1740762"/>
                  <a:gd name="connsiteY48" fmla="*/ 1740760 h 1740760"/>
                  <a:gd name="connsiteX49" fmla="*/ 785261 w 1740762"/>
                  <a:gd name="connsiteY49" fmla="*/ 1740760 h 1740760"/>
                  <a:gd name="connsiteX50" fmla="*/ 785261 w 1740762"/>
                  <a:gd name="connsiteY50" fmla="*/ 1607939 h 1740760"/>
                  <a:gd name="connsiteX51" fmla="*/ 715891 w 1740762"/>
                  <a:gd name="connsiteY51" fmla="*/ 1597352 h 1740760"/>
                  <a:gd name="connsiteX52" fmla="*/ 666516 w 1740762"/>
                  <a:gd name="connsiteY52" fmla="*/ 1584982 h 1740760"/>
                  <a:gd name="connsiteX53" fmla="*/ 615942 w 1740762"/>
                  <a:gd name="connsiteY53" fmla="*/ 1707080 h 1740760"/>
                  <a:gd name="connsiteX54" fmla="*/ 458661 w 1740762"/>
                  <a:gd name="connsiteY54" fmla="*/ 1641932 h 1740760"/>
                  <a:gd name="connsiteX55" fmla="*/ 508928 w 1740762"/>
                  <a:gd name="connsiteY55" fmla="*/ 1520575 h 1740760"/>
                  <a:gd name="connsiteX56" fmla="*/ 480660 w 1740762"/>
                  <a:gd name="connsiteY56" fmla="*/ 1504999 h 1740760"/>
                  <a:gd name="connsiteX57" fmla="*/ 407307 w 1740762"/>
                  <a:gd name="connsiteY57" fmla="*/ 1453832 h 1740760"/>
                  <a:gd name="connsiteX58" fmla="*/ 315118 w 1740762"/>
                  <a:gd name="connsiteY58" fmla="*/ 1546021 h 1740760"/>
                  <a:gd name="connsiteX59" fmla="*/ 194740 w 1740762"/>
                  <a:gd name="connsiteY59" fmla="*/ 1425643 h 1740760"/>
                  <a:gd name="connsiteX60" fmla="*/ 286894 w 1740762"/>
                  <a:gd name="connsiteY60" fmla="*/ 1333489 h 1740760"/>
                  <a:gd name="connsiteX61" fmla="*/ 273491 w 1740762"/>
                  <a:gd name="connsiteY61" fmla="*/ 1317922 h 1740760"/>
                  <a:gd name="connsiteX62" fmla="*/ 218783 w 1740762"/>
                  <a:gd name="connsiteY62" fmla="*/ 1232414 h 1740760"/>
                  <a:gd name="connsiteX63" fmla="*/ 98828 w 1740762"/>
                  <a:gd name="connsiteY63" fmla="*/ 1282101 h 1740760"/>
                  <a:gd name="connsiteX64" fmla="*/ 33680 w 1740762"/>
                  <a:gd name="connsiteY64" fmla="*/ 1124819 h 1740760"/>
                  <a:gd name="connsiteX65" fmla="*/ 152714 w 1740762"/>
                  <a:gd name="connsiteY65" fmla="*/ 1075514 h 1740760"/>
                  <a:gd name="connsiteX66" fmla="*/ 146043 w 1740762"/>
                  <a:gd name="connsiteY66" fmla="*/ 1053048 h 1740760"/>
                  <a:gd name="connsiteX67" fmla="*/ 129170 w 1740762"/>
                  <a:gd name="connsiteY67" fmla="*/ 963438 h 1740760"/>
                  <a:gd name="connsiteX68" fmla="*/ 128677 w 1740762"/>
                  <a:gd name="connsiteY68" fmla="*/ 955500 h 1740760"/>
                  <a:gd name="connsiteX69" fmla="*/ 0 w 1740762"/>
                  <a:gd name="connsiteY69" fmla="*/ 955500 h 1740760"/>
                  <a:gd name="connsiteX70" fmla="*/ 0 w 1740762"/>
                  <a:gd name="connsiteY70" fmla="*/ 785260 h 1740760"/>
                  <a:gd name="connsiteX71" fmla="*/ 128814 w 1740762"/>
                  <a:gd name="connsiteY71" fmla="*/ 785260 h 1740760"/>
                  <a:gd name="connsiteX72" fmla="*/ 134981 w 1740762"/>
                  <a:gd name="connsiteY72" fmla="*/ 739025 h 1740760"/>
                  <a:gd name="connsiteX73" fmla="*/ 147040 w 1740762"/>
                  <a:gd name="connsiteY73" fmla="*/ 683819 h 1740760"/>
                  <a:gd name="connsiteX74" fmla="*/ 152622 w 1740762"/>
                  <a:gd name="connsiteY74" fmla="*/ 665208 h 1740760"/>
                  <a:gd name="connsiteX75" fmla="*/ 33680 w 1740762"/>
                  <a:gd name="connsiteY75" fmla="*/ 615940 h 1740760"/>
                  <a:gd name="connsiteX76" fmla="*/ 98828 w 1740762"/>
                  <a:gd name="connsiteY76" fmla="*/ 458659 h 1740760"/>
                  <a:gd name="connsiteX77" fmla="*/ 219054 w 1740762"/>
                  <a:gd name="connsiteY77" fmla="*/ 508459 h 1740760"/>
                  <a:gd name="connsiteX78" fmla="*/ 264199 w 1740762"/>
                  <a:gd name="connsiteY78" fmla="*/ 435381 h 1740760"/>
                  <a:gd name="connsiteX79" fmla="*/ 286732 w 1740762"/>
                  <a:gd name="connsiteY79" fmla="*/ 407109 h 1740760"/>
                  <a:gd name="connsiteX80" fmla="*/ 194740 w 1740762"/>
                  <a:gd name="connsiteY80" fmla="*/ 315117 h 1740760"/>
                  <a:gd name="connsiteX81" fmla="*/ 315118 w 1740762"/>
                  <a:gd name="connsiteY81" fmla="*/ 194739 h 1740760"/>
                  <a:gd name="connsiteX82" fmla="*/ 407197 w 1740762"/>
                  <a:gd name="connsiteY82" fmla="*/ 286817 h 1740760"/>
                  <a:gd name="connsiteX83" fmla="*/ 460791 w 1740762"/>
                  <a:gd name="connsiteY83" fmla="*/ 248268 h 1740760"/>
                  <a:gd name="connsiteX84" fmla="*/ 508858 w 1740762"/>
                  <a:gd name="connsiteY84" fmla="*/ 220014 h 1740760"/>
                  <a:gd name="connsiteX85" fmla="*/ 458661 w 1740762"/>
                  <a:gd name="connsiteY85" fmla="*/ 98828 h 1740760"/>
                  <a:gd name="connsiteX86" fmla="*/ 615942 w 1740762"/>
                  <a:gd name="connsiteY86" fmla="*/ 33679 h 1740760"/>
                  <a:gd name="connsiteX87" fmla="*/ 666597 w 1740762"/>
                  <a:gd name="connsiteY87" fmla="*/ 155970 h 1740760"/>
                  <a:gd name="connsiteX88" fmla="*/ 715891 w 1740762"/>
                  <a:gd name="connsiteY88" fmla="*/ 143408 h 1740760"/>
                  <a:gd name="connsiteX89" fmla="*/ 785261 w 1740762"/>
                  <a:gd name="connsiteY89" fmla="*/ 132820 h 174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762" h="1740760">
                    <a:moveTo>
                      <a:pt x="870381" y="422211"/>
                    </a:moveTo>
                    <a:cubicBezTo>
                      <a:pt x="622864" y="422211"/>
                      <a:pt x="422212" y="622863"/>
                      <a:pt x="422212" y="870380"/>
                    </a:cubicBezTo>
                    <a:cubicBezTo>
                      <a:pt x="422212" y="1117897"/>
                      <a:pt x="622864" y="1318549"/>
                      <a:pt x="870381" y="1318549"/>
                    </a:cubicBezTo>
                    <a:cubicBezTo>
                      <a:pt x="1117898" y="1318549"/>
                      <a:pt x="1318550" y="1117897"/>
                      <a:pt x="1318550" y="870380"/>
                    </a:cubicBezTo>
                    <a:cubicBezTo>
                      <a:pt x="1318550" y="622863"/>
                      <a:pt x="1117898" y="422211"/>
                      <a:pt x="870381" y="422211"/>
                    </a:cubicBezTo>
                    <a:close/>
                    <a:moveTo>
                      <a:pt x="785261" y="0"/>
                    </a:moveTo>
                    <a:lnTo>
                      <a:pt x="955501" y="0"/>
                    </a:lnTo>
                    <a:lnTo>
                      <a:pt x="955501" y="134329"/>
                    </a:lnTo>
                    <a:lnTo>
                      <a:pt x="1014988" y="143408"/>
                    </a:lnTo>
                    <a:lnTo>
                      <a:pt x="1073317" y="158020"/>
                    </a:lnTo>
                    <a:lnTo>
                      <a:pt x="1124821" y="33680"/>
                    </a:lnTo>
                    <a:lnTo>
                      <a:pt x="1282102" y="98828"/>
                    </a:lnTo>
                    <a:lnTo>
                      <a:pt x="1229998" y="224619"/>
                    </a:lnTo>
                    <a:lnTo>
                      <a:pt x="1250218" y="235760"/>
                    </a:lnTo>
                    <a:cubicBezTo>
                      <a:pt x="1276992" y="252029"/>
                      <a:pt x="1302655" y="269943"/>
                      <a:pt x="1327066" y="289364"/>
                    </a:cubicBezTo>
                    <a:lnTo>
                      <a:pt x="1329143" y="291241"/>
                    </a:lnTo>
                    <a:lnTo>
                      <a:pt x="1425645" y="194739"/>
                    </a:lnTo>
                    <a:lnTo>
                      <a:pt x="1546022" y="315117"/>
                    </a:lnTo>
                    <a:lnTo>
                      <a:pt x="1448558" y="412582"/>
                    </a:lnTo>
                    <a:lnTo>
                      <a:pt x="1457388" y="422838"/>
                    </a:lnTo>
                    <a:lnTo>
                      <a:pt x="1514167" y="511583"/>
                    </a:lnTo>
                    <a:lnTo>
                      <a:pt x="1641935" y="458659"/>
                    </a:lnTo>
                    <a:lnTo>
                      <a:pt x="1707082" y="615941"/>
                    </a:lnTo>
                    <a:lnTo>
                      <a:pt x="1579247" y="668892"/>
                    </a:lnTo>
                    <a:lnTo>
                      <a:pt x="1584835" y="687711"/>
                    </a:lnTo>
                    <a:cubicBezTo>
                      <a:pt x="1592232" y="716929"/>
                      <a:pt x="1597895" y="746838"/>
                      <a:pt x="1601709" y="777321"/>
                    </a:cubicBezTo>
                    <a:lnTo>
                      <a:pt x="1602202" y="785260"/>
                    </a:lnTo>
                    <a:lnTo>
                      <a:pt x="1740762" y="785260"/>
                    </a:lnTo>
                    <a:lnTo>
                      <a:pt x="1740762" y="955500"/>
                    </a:lnTo>
                    <a:lnTo>
                      <a:pt x="1602244" y="955500"/>
                    </a:lnTo>
                    <a:lnTo>
                      <a:pt x="1592412" y="1019928"/>
                    </a:lnTo>
                    <a:lnTo>
                      <a:pt x="1579385" y="1071925"/>
                    </a:lnTo>
                    <a:lnTo>
                      <a:pt x="1707082" y="1124819"/>
                    </a:lnTo>
                    <a:lnTo>
                      <a:pt x="1641935" y="1282101"/>
                    </a:lnTo>
                    <a:lnTo>
                      <a:pt x="1514336" y="1229247"/>
                    </a:lnTo>
                    <a:lnTo>
                      <a:pt x="1500059" y="1255158"/>
                    </a:lnTo>
                    <a:lnTo>
                      <a:pt x="1448892" y="1328512"/>
                    </a:lnTo>
                    <a:lnTo>
                      <a:pt x="1546022" y="1425643"/>
                    </a:lnTo>
                    <a:lnTo>
                      <a:pt x="1425645" y="1546021"/>
                    </a:lnTo>
                    <a:lnTo>
                      <a:pt x="1328549" y="1448925"/>
                    </a:lnTo>
                    <a:lnTo>
                      <a:pt x="1312981" y="1462328"/>
                    </a:lnTo>
                    <a:lnTo>
                      <a:pt x="1229762" y="1515571"/>
                    </a:lnTo>
                    <a:lnTo>
                      <a:pt x="1282102" y="1641932"/>
                    </a:lnTo>
                    <a:lnTo>
                      <a:pt x="1124821" y="1707080"/>
                    </a:lnTo>
                    <a:lnTo>
                      <a:pt x="1073151" y="1582339"/>
                    </a:lnTo>
                    <a:lnTo>
                      <a:pt x="1048108" y="1589775"/>
                    </a:lnTo>
                    <a:cubicBezTo>
                      <a:pt x="1018890" y="1597172"/>
                      <a:pt x="988981" y="1602835"/>
                      <a:pt x="958498" y="1606649"/>
                    </a:cubicBezTo>
                    <a:lnTo>
                      <a:pt x="955501" y="1606835"/>
                    </a:lnTo>
                    <a:lnTo>
                      <a:pt x="955501" y="1740760"/>
                    </a:lnTo>
                    <a:lnTo>
                      <a:pt x="785261" y="1740760"/>
                    </a:lnTo>
                    <a:lnTo>
                      <a:pt x="785261" y="1607939"/>
                    </a:lnTo>
                    <a:lnTo>
                      <a:pt x="715891" y="1597352"/>
                    </a:lnTo>
                    <a:lnTo>
                      <a:pt x="666516" y="1584982"/>
                    </a:lnTo>
                    <a:lnTo>
                      <a:pt x="615942" y="1707080"/>
                    </a:lnTo>
                    <a:lnTo>
                      <a:pt x="458661" y="1641932"/>
                    </a:lnTo>
                    <a:lnTo>
                      <a:pt x="508928" y="1520575"/>
                    </a:lnTo>
                    <a:lnTo>
                      <a:pt x="480660" y="1504999"/>
                    </a:lnTo>
                    <a:lnTo>
                      <a:pt x="407307" y="1453832"/>
                    </a:lnTo>
                    <a:lnTo>
                      <a:pt x="315118" y="1546021"/>
                    </a:lnTo>
                    <a:lnTo>
                      <a:pt x="194740" y="1425643"/>
                    </a:lnTo>
                    <a:lnTo>
                      <a:pt x="286894" y="1333489"/>
                    </a:lnTo>
                    <a:lnTo>
                      <a:pt x="273491" y="1317922"/>
                    </a:lnTo>
                    <a:lnTo>
                      <a:pt x="218783" y="1232414"/>
                    </a:lnTo>
                    <a:lnTo>
                      <a:pt x="98828" y="1282101"/>
                    </a:lnTo>
                    <a:lnTo>
                      <a:pt x="33680" y="1124819"/>
                    </a:lnTo>
                    <a:lnTo>
                      <a:pt x="152714" y="1075514"/>
                    </a:lnTo>
                    <a:lnTo>
                      <a:pt x="146043" y="1053048"/>
                    </a:lnTo>
                    <a:cubicBezTo>
                      <a:pt x="138647" y="1023830"/>
                      <a:pt x="132984" y="993922"/>
                      <a:pt x="129170" y="963438"/>
                    </a:cubicBezTo>
                    <a:lnTo>
                      <a:pt x="128677" y="955500"/>
                    </a:lnTo>
                    <a:lnTo>
                      <a:pt x="0" y="955500"/>
                    </a:lnTo>
                    <a:lnTo>
                      <a:pt x="0" y="785260"/>
                    </a:lnTo>
                    <a:lnTo>
                      <a:pt x="128814" y="785260"/>
                    </a:lnTo>
                    <a:lnTo>
                      <a:pt x="134981" y="739025"/>
                    </a:lnTo>
                    <a:cubicBezTo>
                      <a:pt x="138313" y="720372"/>
                      <a:pt x="142341" y="701961"/>
                      <a:pt x="147040" y="683819"/>
                    </a:cubicBezTo>
                    <a:lnTo>
                      <a:pt x="152622" y="665208"/>
                    </a:lnTo>
                    <a:lnTo>
                      <a:pt x="33680" y="615940"/>
                    </a:lnTo>
                    <a:lnTo>
                      <a:pt x="98828" y="458659"/>
                    </a:lnTo>
                    <a:lnTo>
                      <a:pt x="219054" y="508459"/>
                    </a:lnTo>
                    <a:lnTo>
                      <a:pt x="264199" y="435381"/>
                    </a:lnTo>
                    <a:lnTo>
                      <a:pt x="286732" y="407109"/>
                    </a:lnTo>
                    <a:lnTo>
                      <a:pt x="194740" y="315117"/>
                    </a:lnTo>
                    <a:lnTo>
                      <a:pt x="315118" y="194739"/>
                    </a:lnTo>
                    <a:lnTo>
                      <a:pt x="407197" y="286817"/>
                    </a:lnTo>
                    <a:lnTo>
                      <a:pt x="460791" y="248268"/>
                    </a:lnTo>
                    <a:lnTo>
                      <a:pt x="508858" y="220014"/>
                    </a:lnTo>
                    <a:lnTo>
                      <a:pt x="458661" y="98828"/>
                    </a:lnTo>
                    <a:lnTo>
                      <a:pt x="615942" y="33679"/>
                    </a:lnTo>
                    <a:lnTo>
                      <a:pt x="666597" y="155970"/>
                    </a:lnTo>
                    <a:lnTo>
                      <a:pt x="715891" y="143408"/>
                    </a:lnTo>
                    <a:lnTo>
                      <a:pt x="785261" y="132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73" name="圆角矩形 72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圆角矩形 75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圆角矩形 76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圆角矩形 77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圆角矩形 78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802289 w 3924300"/>
                  <a:gd name="connsiteY3" fmla="*/ 2740482 h 4667248"/>
                  <a:gd name="connsiteX4" fmla="*/ 3076575 w 3924300"/>
                  <a:gd name="connsiteY4" fmla="*/ 4362442 h 4667248"/>
                  <a:gd name="connsiteX5" fmla="*/ 2771769 w 3924300"/>
                  <a:gd name="connsiteY5" fmla="*/ 4667248 h 4667248"/>
                  <a:gd name="connsiteX6" fmla="*/ 1152531 w 3924300"/>
                  <a:gd name="connsiteY6" fmla="*/ 4667248 h 4667248"/>
                  <a:gd name="connsiteX7" fmla="*/ 847725 w 3924300"/>
                  <a:gd name="connsiteY7" fmla="*/ 4362442 h 4667248"/>
                  <a:gd name="connsiteX8" fmla="*/ 165554 w 3924300"/>
                  <a:gd name="connsiteY8" fmla="*/ 2765883 h 4667248"/>
                  <a:gd name="connsiteX9" fmla="*/ 172070 w 3924300"/>
                  <a:gd name="connsiteY9" fmla="*/ 2763013 h 4667248"/>
                  <a:gd name="connsiteX10" fmla="*/ 154196 w 3924300"/>
                  <a:gd name="connsiteY10" fmla="*/ 2725908 h 4667248"/>
                  <a:gd name="connsiteX11" fmla="*/ 0 w 3924300"/>
                  <a:gd name="connsiteY11" fmla="*/ 1962150 h 4667248"/>
                  <a:gd name="connsiteX12" fmla="*/ 1962150 w 3924300"/>
                  <a:gd name="connsiteY12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/>
                  </a:gs>
                  <a:gs pos="57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圆角矩形 81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5" name="任意多边形 64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任意多边形 68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 rot="1860000">
              <a:off x="4472229" y="2824594"/>
              <a:ext cx="25701" cy="2570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2815276" y="5248280"/>
            <a:ext cx="290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探索内容安排</a:t>
            </a:r>
          </a:p>
        </p:txBody>
      </p:sp>
      <p:grpSp>
        <p:nvGrpSpPr>
          <p:cNvPr id="95" name="Group 8"/>
          <p:cNvGrpSpPr>
            <a:grpSpLocks noChangeAspect="1"/>
          </p:cNvGrpSpPr>
          <p:nvPr/>
        </p:nvGrpSpPr>
        <p:grpSpPr bwMode="auto">
          <a:xfrm>
            <a:off x="6228463" y="2399522"/>
            <a:ext cx="362399" cy="366313"/>
            <a:chOff x="4313" y="1262"/>
            <a:chExt cx="463" cy="468"/>
          </a:xfrm>
          <a:solidFill>
            <a:srgbClr val="FFB850"/>
          </a:solidFill>
        </p:grpSpPr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"/>
            <p:cNvSpPr>
              <a:spLocks/>
            </p:cNvSpPr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5"/>
            <p:cNvSpPr>
              <a:spLocks/>
            </p:cNvSpPr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4" name="Group 22"/>
          <p:cNvGrpSpPr>
            <a:grpSpLocks noChangeAspect="1"/>
          </p:cNvGrpSpPr>
          <p:nvPr/>
        </p:nvGrpSpPr>
        <p:grpSpPr bwMode="auto">
          <a:xfrm>
            <a:off x="6235116" y="4721043"/>
            <a:ext cx="349094" cy="349094"/>
            <a:chOff x="3617" y="1935"/>
            <a:chExt cx="446" cy="446"/>
          </a:xfrm>
          <a:solidFill>
            <a:srgbClr val="00AF92"/>
          </a:solidFill>
        </p:grpSpPr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4"/>
            <p:cNvSpPr>
              <a:spLocks/>
            </p:cNvSpPr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7" name="Freeform 28"/>
          <p:cNvSpPr>
            <a:spLocks noEditPoints="1"/>
          </p:cNvSpPr>
          <p:nvPr/>
        </p:nvSpPr>
        <p:spPr bwMode="auto">
          <a:xfrm>
            <a:off x="6160151" y="3922510"/>
            <a:ext cx="499023" cy="404218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rgbClr val="E8707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8" name="Group 31"/>
          <p:cNvGrpSpPr>
            <a:grpSpLocks noChangeAspect="1"/>
          </p:cNvGrpSpPr>
          <p:nvPr/>
        </p:nvGrpSpPr>
        <p:grpSpPr bwMode="auto">
          <a:xfrm>
            <a:off x="6267599" y="5483795"/>
            <a:ext cx="284127" cy="365530"/>
            <a:chOff x="5177" y="1058"/>
            <a:chExt cx="363" cy="467"/>
          </a:xfrm>
          <a:solidFill>
            <a:srgbClr val="663A77"/>
          </a:solidFill>
        </p:grpSpPr>
        <p:sp>
          <p:nvSpPr>
            <p:cNvPr id="109" name="Freeform 32"/>
            <p:cNvSpPr>
              <a:spLocks/>
            </p:cNvSpPr>
            <p:nvPr/>
          </p:nvSpPr>
          <p:spPr bwMode="auto">
            <a:xfrm>
              <a:off x="5305" y="1288"/>
              <a:ext cx="98" cy="237"/>
            </a:xfrm>
            <a:custGeom>
              <a:avLst/>
              <a:gdLst>
                <a:gd name="T0" fmla="*/ 48 w 98"/>
                <a:gd name="T1" fmla="*/ 237 h 237"/>
                <a:gd name="T2" fmla="*/ 45 w 98"/>
                <a:gd name="T3" fmla="*/ 230 h 237"/>
                <a:gd name="T4" fmla="*/ 21 w 98"/>
                <a:gd name="T5" fmla="*/ 184 h 237"/>
                <a:gd name="T6" fmla="*/ 0 w 98"/>
                <a:gd name="T7" fmla="*/ 139 h 237"/>
                <a:gd name="T8" fmla="*/ 0 w 98"/>
                <a:gd name="T9" fmla="*/ 137 h 237"/>
                <a:gd name="T10" fmla="*/ 0 w 98"/>
                <a:gd name="T11" fmla="*/ 134 h 237"/>
                <a:gd name="T12" fmla="*/ 45 w 98"/>
                <a:gd name="T13" fmla="*/ 12 h 237"/>
                <a:gd name="T14" fmla="*/ 48 w 98"/>
                <a:gd name="T15" fmla="*/ 0 h 237"/>
                <a:gd name="T16" fmla="*/ 52 w 98"/>
                <a:gd name="T17" fmla="*/ 12 h 237"/>
                <a:gd name="T18" fmla="*/ 96 w 98"/>
                <a:gd name="T19" fmla="*/ 134 h 237"/>
                <a:gd name="T20" fmla="*/ 98 w 98"/>
                <a:gd name="T21" fmla="*/ 137 h 237"/>
                <a:gd name="T22" fmla="*/ 96 w 98"/>
                <a:gd name="T23" fmla="*/ 139 h 237"/>
                <a:gd name="T24" fmla="*/ 74 w 98"/>
                <a:gd name="T25" fmla="*/ 184 h 237"/>
                <a:gd name="T26" fmla="*/ 52 w 98"/>
                <a:gd name="T27" fmla="*/ 230 h 237"/>
                <a:gd name="T28" fmla="*/ 48 w 98"/>
                <a:gd name="T29" fmla="*/ 237 h 237"/>
                <a:gd name="T30" fmla="*/ 48 w 98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37">
                  <a:moveTo>
                    <a:pt x="48" y="237"/>
                  </a:moveTo>
                  <a:lnTo>
                    <a:pt x="45" y="230"/>
                  </a:lnTo>
                  <a:lnTo>
                    <a:pt x="21" y="184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34"/>
                  </a:lnTo>
                  <a:lnTo>
                    <a:pt x="45" y="12"/>
                  </a:lnTo>
                  <a:lnTo>
                    <a:pt x="48" y="0"/>
                  </a:lnTo>
                  <a:lnTo>
                    <a:pt x="52" y="12"/>
                  </a:lnTo>
                  <a:lnTo>
                    <a:pt x="96" y="134"/>
                  </a:lnTo>
                  <a:lnTo>
                    <a:pt x="98" y="137"/>
                  </a:lnTo>
                  <a:lnTo>
                    <a:pt x="96" y="139"/>
                  </a:lnTo>
                  <a:lnTo>
                    <a:pt x="74" y="184"/>
                  </a:lnTo>
                  <a:lnTo>
                    <a:pt x="52" y="230"/>
                  </a:lnTo>
                  <a:lnTo>
                    <a:pt x="48" y="237"/>
                  </a:lnTo>
                  <a:lnTo>
                    <a:pt x="48" y="2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Oval 33"/>
            <p:cNvSpPr>
              <a:spLocks noChangeArrowheads="1"/>
            </p:cNvSpPr>
            <p:nvPr/>
          </p:nvSpPr>
          <p:spPr bwMode="auto">
            <a:xfrm>
              <a:off x="5247" y="1058"/>
              <a:ext cx="212" cy="21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34"/>
            <p:cNvSpPr>
              <a:spLocks/>
            </p:cNvSpPr>
            <p:nvPr/>
          </p:nvSpPr>
          <p:spPr bwMode="auto">
            <a:xfrm>
              <a:off x="5386" y="1290"/>
              <a:ext cx="154" cy="235"/>
            </a:xfrm>
            <a:custGeom>
              <a:avLst/>
              <a:gdLst>
                <a:gd name="T0" fmla="*/ 50 w 64"/>
                <a:gd name="T1" fmla="*/ 0 h 98"/>
                <a:gd name="T2" fmla="*/ 37 w 64"/>
                <a:gd name="T3" fmla="*/ 0 h 98"/>
                <a:gd name="T4" fmla="*/ 13 w 64"/>
                <a:gd name="T5" fmla="*/ 62 h 98"/>
                <a:gd name="T6" fmla="*/ 0 w 64"/>
                <a:gd name="T7" fmla="*/ 98 h 98"/>
                <a:gd name="T8" fmla="*/ 50 w 64"/>
                <a:gd name="T9" fmla="*/ 98 h 98"/>
                <a:gd name="T10" fmla="*/ 64 w 64"/>
                <a:gd name="T11" fmla="*/ 84 h 98"/>
                <a:gd name="T12" fmla="*/ 64 w 64"/>
                <a:gd name="T13" fmla="*/ 14 h 98"/>
                <a:gd name="T14" fmla="*/ 50 w 6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98">
                  <a:moveTo>
                    <a:pt x="5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8" y="98"/>
                    <a:pt x="64" y="92"/>
                    <a:pt x="64" y="8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6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35"/>
            <p:cNvSpPr>
              <a:spLocks/>
            </p:cNvSpPr>
            <p:nvPr/>
          </p:nvSpPr>
          <p:spPr bwMode="auto">
            <a:xfrm>
              <a:off x="5177" y="1290"/>
              <a:ext cx="149" cy="235"/>
            </a:xfrm>
            <a:custGeom>
              <a:avLst/>
              <a:gdLst>
                <a:gd name="T0" fmla="*/ 24 w 62"/>
                <a:gd name="T1" fmla="*/ 0 h 98"/>
                <a:gd name="T2" fmla="*/ 13 w 62"/>
                <a:gd name="T3" fmla="*/ 0 h 98"/>
                <a:gd name="T4" fmla="*/ 0 w 62"/>
                <a:gd name="T5" fmla="*/ 14 h 98"/>
                <a:gd name="T6" fmla="*/ 0 w 62"/>
                <a:gd name="T7" fmla="*/ 84 h 98"/>
                <a:gd name="T8" fmla="*/ 13 w 62"/>
                <a:gd name="T9" fmla="*/ 98 h 98"/>
                <a:gd name="T10" fmla="*/ 62 w 62"/>
                <a:gd name="T11" fmla="*/ 98 h 98"/>
                <a:gd name="T12" fmla="*/ 48 w 62"/>
                <a:gd name="T13" fmla="*/ 62 h 98"/>
                <a:gd name="T14" fmla="*/ 24 w 6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98">
                  <a:moveTo>
                    <a:pt x="2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2"/>
                    <a:pt x="6" y="98"/>
                    <a:pt x="13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48" y="62"/>
                    <a:pt x="48" y="62"/>
                    <a:pt x="48" y="6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5" name="文本框 114"/>
          <p:cNvSpPr txBox="1"/>
          <p:nvPr/>
        </p:nvSpPr>
        <p:spPr>
          <a:xfrm>
            <a:off x="6650384" y="2455441"/>
            <a:ext cx="2290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突破算术与代数的分界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6662105" y="3073157"/>
            <a:ext cx="229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改善直观几何与论证几何的过渡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6673825" y="3847783"/>
            <a:ext cx="229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密切数学与社会生活和科技发展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6680137" y="4584538"/>
            <a:ext cx="229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先慢后快，大幅度精简、后移调整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6664805" y="5516076"/>
            <a:ext cx="2290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初中阶段引入“向量”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207102" y="3175461"/>
            <a:ext cx="403772" cy="406379"/>
            <a:chOff x="5480010" y="3370897"/>
            <a:chExt cx="618204" cy="622196"/>
          </a:xfrm>
        </p:grpSpPr>
        <p:sp>
          <p:nvSpPr>
            <p:cNvPr id="132" name="任意多边形 131"/>
            <p:cNvSpPr/>
            <p:nvPr/>
          </p:nvSpPr>
          <p:spPr>
            <a:xfrm>
              <a:off x="5481013" y="3423065"/>
              <a:ext cx="236845" cy="244786"/>
            </a:xfrm>
            <a:custGeom>
              <a:avLst/>
              <a:gdLst>
                <a:gd name="connsiteX0" fmla="*/ 0 w 770708"/>
                <a:gd name="connsiteY0" fmla="*/ 104503 h 796834"/>
                <a:gd name="connsiteX1" fmla="*/ 0 w 770708"/>
                <a:gd name="connsiteY1" fmla="*/ 796834 h 796834"/>
                <a:gd name="connsiteX2" fmla="*/ 770708 w 770708"/>
                <a:gd name="connsiteY2" fmla="*/ 770709 h 796834"/>
                <a:gd name="connsiteX3" fmla="*/ 770708 w 770708"/>
                <a:gd name="connsiteY3" fmla="*/ 0 h 796834"/>
                <a:gd name="connsiteX4" fmla="*/ 0 w 770708"/>
                <a:gd name="connsiteY4" fmla="*/ 104503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708" h="796834">
                  <a:moveTo>
                    <a:pt x="0" y="104503"/>
                  </a:moveTo>
                  <a:lnTo>
                    <a:pt x="0" y="796834"/>
                  </a:lnTo>
                  <a:lnTo>
                    <a:pt x="770708" y="770709"/>
                  </a:lnTo>
                  <a:lnTo>
                    <a:pt x="770708" y="0"/>
                  </a:lnTo>
                  <a:lnTo>
                    <a:pt x="0" y="104503"/>
                  </a:lnTo>
                  <a:close/>
                </a:path>
              </a:pathLst>
            </a:custGeom>
            <a:solidFill>
              <a:srgbClr val="01ACB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3" name="任意多边形 132"/>
            <p:cNvSpPr/>
            <p:nvPr/>
          </p:nvSpPr>
          <p:spPr>
            <a:xfrm>
              <a:off x="5766631" y="3370897"/>
              <a:ext cx="331583" cy="287923"/>
            </a:xfrm>
            <a:custGeom>
              <a:avLst/>
              <a:gdLst>
                <a:gd name="connsiteX0" fmla="*/ 0 w 1078992"/>
                <a:gd name="connsiteY0" fmla="*/ 155448 h 937260"/>
                <a:gd name="connsiteX1" fmla="*/ 1078992 w 1078992"/>
                <a:gd name="connsiteY1" fmla="*/ 0 h 937260"/>
                <a:gd name="connsiteX2" fmla="*/ 1078992 w 1078992"/>
                <a:gd name="connsiteY2" fmla="*/ 928116 h 937260"/>
                <a:gd name="connsiteX3" fmla="*/ 9144 w 1078992"/>
                <a:gd name="connsiteY3" fmla="*/ 937260 h 937260"/>
                <a:gd name="connsiteX4" fmla="*/ 0 w 1078992"/>
                <a:gd name="connsiteY4" fmla="*/ 155448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992" h="937260">
                  <a:moveTo>
                    <a:pt x="0" y="155448"/>
                  </a:moveTo>
                  <a:lnTo>
                    <a:pt x="1078992" y="0"/>
                  </a:lnTo>
                  <a:lnTo>
                    <a:pt x="1078992" y="928116"/>
                  </a:lnTo>
                  <a:lnTo>
                    <a:pt x="9144" y="937260"/>
                  </a:lnTo>
                  <a:lnTo>
                    <a:pt x="0" y="155448"/>
                  </a:lnTo>
                  <a:close/>
                </a:path>
              </a:pathLst>
            </a:custGeom>
            <a:solidFill>
              <a:srgbClr val="01ACB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>
              <a:off x="5480010" y="3702361"/>
              <a:ext cx="237447" cy="241575"/>
            </a:xfrm>
            <a:custGeom>
              <a:avLst/>
              <a:gdLst>
                <a:gd name="connsiteX0" fmla="*/ 0 w 772668"/>
                <a:gd name="connsiteY0" fmla="*/ 0 h 786384"/>
                <a:gd name="connsiteX1" fmla="*/ 772668 w 772668"/>
                <a:gd name="connsiteY1" fmla="*/ 13716 h 786384"/>
                <a:gd name="connsiteX2" fmla="*/ 772668 w 772668"/>
                <a:gd name="connsiteY2" fmla="*/ 786384 h 786384"/>
                <a:gd name="connsiteX3" fmla="*/ 4572 w 772668"/>
                <a:gd name="connsiteY3" fmla="*/ 667512 h 786384"/>
                <a:gd name="connsiteX4" fmla="*/ 0 w 772668"/>
                <a:gd name="connsiteY4" fmla="*/ 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668" h="786384">
                  <a:moveTo>
                    <a:pt x="0" y="0"/>
                  </a:moveTo>
                  <a:lnTo>
                    <a:pt x="772668" y="13716"/>
                  </a:lnTo>
                  <a:lnTo>
                    <a:pt x="772668" y="786384"/>
                  </a:lnTo>
                  <a:lnTo>
                    <a:pt x="4572" y="667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CB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任意多边形 134"/>
            <p:cNvSpPr/>
            <p:nvPr/>
          </p:nvSpPr>
          <p:spPr>
            <a:xfrm>
              <a:off x="5766631" y="3706574"/>
              <a:ext cx="330725" cy="286519"/>
            </a:xfrm>
            <a:custGeom>
              <a:avLst/>
              <a:gdLst>
                <a:gd name="connsiteX0" fmla="*/ 0 w 1092708"/>
                <a:gd name="connsiteY0" fmla="*/ 0 h 932688"/>
                <a:gd name="connsiteX1" fmla="*/ 0 w 1092708"/>
                <a:gd name="connsiteY1" fmla="*/ 795528 h 932688"/>
                <a:gd name="connsiteX2" fmla="*/ 1092708 w 1092708"/>
                <a:gd name="connsiteY2" fmla="*/ 932688 h 932688"/>
                <a:gd name="connsiteX3" fmla="*/ 1092708 w 1092708"/>
                <a:gd name="connsiteY3" fmla="*/ 9144 h 932688"/>
                <a:gd name="connsiteX4" fmla="*/ 0 w 1092708"/>
                <a:gd name="connsiteY4" fmla="*/ 0 h 9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08" h="932688">
                  <a:moveTo>
                    <a:pt x="0" y="0"/>
                  </a:moveTo>
                  <a:lnTo>
                    <a:pt x="0" y="795528"/>
                  </a:lnTo>
                  <a:lnTo>
                    <a:pt x="1092708" y="932688"/>
                  </a:lnTo>
                  <a:lnTo>
                    <a:pt x="1092708" y="9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CB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22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基于标准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建设学科教材，彰显育人价值</a:t>
            </a:r>
          </a:p>
        </p:txBody>
      </p:sp>
      <p:pic>
        <p:nvPicPr>
          <p:cNvPr id="119" name="图片 118"/>
          <p:cNvPicPr/>
          <p:nvPr/>
        </p:nvPicPr>
        <p:blipFill rotWithShape="1">
          <a:blip r:embed="rId5"/>
          <a:srcRect l="6141" t="8805" r="2443" b="5962"/>
          <a:stretch/>
        </p:blipFill>
        <p:spPr bwMode="auto">
          <a:xfrm>
            <a:off x="1401311" y="2433758"/>
            <a:ext cx="4728253" cy="2939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0" name="图片 119"/>
          <p:cNvPicPr/>
          <p:nvPr/>
        </p:nvPicPr>
        <p:blipFill rotWithShape="1">
          <a:blip r:embed="rId6"/>
          <a:srcRect l="3522" t="9618" r="2471" b="5309"/>
          <a:stretch/>
        </p:blipFill>
        <p:spPr bwMode="auto">
          <a:xfrm>
            <a:off x="6202651" y="2433757"/>
            <a:ext cx="4872274" cy="2939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1" name="矩形 120"/>
          <p:cNvSpPr/>
          <p:nvPr/>
        </p:nvSpPr>
        <p:spPr>
          <a:xfrm>
            <a:off x="1609700" y="1847507"/>
            <a:ext cx="10332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引导学习过程   呈现概念建构和问题解决过程   积累学习活动经验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68" y="5507234"/>
            <a:ext cx="6729991" cy="12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8682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20083"/>
            <a:ext cx="12192000" cy="55379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09692" y="153903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持之以恒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571074" y="19653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开展教学实践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6448726" y="1738652"/>
            <a:ext cx="0" cy="56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76928" y="169278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</a:p>
        </p:txBody>
      </p:sp>
    </p:spTree>
    <p:extLst>
      <p:ext uri="{BB962C8B-B14F-4D97-AF65-F5344CB8AC3E}">
        <p14:creationId xmlns:p14="http://schemas.microsoft.com/office/powerpoint/2010/main" val="11143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405956" y="6108071"/>
            <a:ext cx="499056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上海中小学数学课程改革的第二组基本经验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0" y="1627251"/>
            <a:ext cx="7012185" cy="45579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48684" y="3160781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E38181"/>
                </a:solidFill>
                <a:latin typeface="微软雅黑" pitchFamily="34" charset="-122"/>
                <a:ea typeface="微软雅黑" pitchFamily="34" charset="-122"/>
              </a:rPr>
              <a:t>育人为本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强化学科基础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383224" y="1426949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354B5E"/>
                </a:solidFill>
                <a:latin typeface="微软雅黑" pitchFamily="34" charset="-122"/>
                <a:ea typeface="微软雅黑" pitchFamily="34" charset="-122"/>
              </a:rPr>
              <a:t>落实常规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优化教学课程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549309" y="3117499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0073AB"/>
                </a:solidFill>
                <a:latin typeface="微软雅黑" pitchFamily="34" charset="-122"/>
                <a:ea typeface="微软雅黑" pitchFamily="34" charset="-122"/>
              </a:rPr>
              <a:t>丰富经历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完善学习方式</a:t>
            </a:r>
          </a:p>
        </p:txBody>
      </p:sp>
    </p:spTree>
    <p:extLst>
      <p:ext uri="{BB962C8B-B14F-4D97-AF65-F5344CB8AC3E}">
        <p14:creationId xmlns:p14="http://schemas.microsoft.com/office/powerpoint/2010/main" val="121126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育人为本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丰富基础内涵，落实学科基础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53176" y="218483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基础知识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607467" y="219024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基础技能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412">
            <a:off x="6123907" y="2698822"/>
            <a:ext cx="780629" cy="57982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173890" y="29049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基本思想方法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106396" y="29049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基本活动经验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6585447" y="4439567"/>
            <a:ext cx="4457694" cy="1280160"/>
            <a:chOff x="1653092" y="3436034"/>
            <a:chExt cx="3096000" cy="1280160"/>
          </a:xfrm>
        </p:grpSpPr>
        <p:sp>
          <p:nvSpPr>
            <p:cNvPr id="30" name="圆角矩形 29"/>
            <p:cNvSpPr/>
            <p:nvPr/>
          </p:nvSpPr>
          <p:spPr>
            <a:xfrm>
              <a:off x="1653092" y="3436034"/>
              <a:ext cx="3096000" cy="1280160"/>
            </a:xfrm>
            <a:prstGeom prst="roundRect">
              <a:avLst>
                <a:gd name="adj" fmla="val 6191"/>
              </a:avLst>
            </a:prstGeom>
            <a:solidFill>
              <a:srgbClr val="008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8DCA"/>
                </a:solidFill>
              </a:endParaRPr>
            </a:p>
          </p:txBody>
        </p:sp>
        <p:sp>
          <p:nvSpPr>
            <p:cNvPr id="31" name="TextBox 9"/>
            <p:cNvSpPr txBox="1"/>
            <p:nvPr/>
          </p:nvSpPr>
          <p:spPr>
            <a:xfrm>
              <a:off x="1765625" y="3577417"/>
              <a:ext cx="28888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概念形成和数学问题解决的情境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听讲  阅读  交流  观察  操作  探究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6" y="2090083"/>
            <a:ext cx="2045001" cy="13633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6" y="3567560"/>
            <a:ext cx="2045001" cy="1363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78" y="2090083"/>
            <a:ext cx="2045001" cy="13633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77" y="3567559"/>
            <a:ext cx="2869555" cy="21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遵循规律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形成教学规范，优化教学过程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5666" y="1658690"/>
            <a:ext cx="3191939" cy="42118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60" y="3167551"/>
            <a:ext cx="3799479" cy="2531403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332857" y="2179423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备课   上课   作业   辅导   评价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5453929" y="4025524"/>
            <a:ext cx="415887" cy="3192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986914" y="400929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优化教学全过程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515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7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67122" y="2105602"/>
            <a:ext cx="3257757" cy="3406452"/>
            <a:chOff x="4467186" y="1920556"/>
            <a:chExt cx="3257757" cy="3406452"/>
          </a:xfrm>
        </p:grpSpPr>
        <p:sp>
          <p:nvSpPr>
            <p:cNvPr id="6" name="等腰三角形 5"/>
            <p:cNvSpPr/>
            <p:nvPr/>
          </p:nvSpPr>
          <p:spPr>
            <a:xfrm rot="16200000">
              <a:off x="4337230" y="3572605"/>
              <a:ext cx="1884359" cy="1624448"/>
            </a:xfrm>
            <a:prstGeom prst="triangle">
              <a:avLst/>
            </a:prstGeom>
            <a:solidFill>
              <a:srgbClr val="2EA7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 flipH="1">
              <a:off x="4337230" y="2630422"/>
              <a:ext cx="1884359" cy="1624448"/>
            </a:xfrm>
            <a:prstGeom prst="triangle">
              <a:avLst/>
            </a:prstGeom>
            <a:solidFill>
              <a:srgbClr val="008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6200000">
              <a:off x="5970539" y="2630422"/>
              <a:ext cx="1884359" cy="1624448"/>
            </a:xfrm>
            <a:prstGeom prst="triangle">
              <a:avLst/>
            </a:prstGeom>
            <a:solidFill>
              <a:srgbClr val="BBD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12600000">
              <a:off x="5560700" y="1920556"/>
              <a:ext cx="1884359" cy="1624448"/>
            </a:xfrm>
            <a:prstGeom prst="triangle">
              <a:avLst/>
            </a:prstGeom>
            <a:solidFill>
              <a:srgbClr val="DFE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9000000" flipV="1">
              <a:off x="5560700" y="3340287"/>
              <a:ext cx="1884359" cy="1624448"/>
            </a:xfrm>
            <a:prstGeom prst="triangle">
              <a:avLst/>
            </a:prstGeom>
            <a:solidFill>
              <a:srgbClr val="82C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9000000" flipH="1">
              <a:off x="4747069" y="1920557"/>
              <a:ext cx="1884359" cy="1624448"/>
            </a:xfrm>
            <a:prstGeom prst="triangle">
              <a:avLst/>
            </a:prstGeom>
            <a:solidFill>
              <a:srgbClr val="007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6892" y="3175878"/>
            <a:ext cx="792457" cy="812984"/>
            <a:chOff x="7673976" y="2593975"/>
            <a:chExt cx="1716088" cy="1760538"/>
          </a:xfrm>
        </p:grpSpPr>
        <p:sp>
          <p:nvSpPr>
            <p:cNvPr id="13" name="Freeform 60"/>
            <p:cNvSpPr>
              <a:spLocks/>
            </p:cNvSpPr>
            <p:nvPr/>
          </p:nvSpPr>
          <p:spPr bwMode="auto">
            <a:xfrm>
              <a:off x="7673976" y="2974975"/>
              <a:ext cx="1284288" cy="1379538"/>
            </a:xfrm>
            <a:custGeom>
              <a:avLst/>
              <a:gdLst>
                <a:gd name="T0" fmla="*/ 415 w 437"/>
                <a:gd name="T1" fmla="*/ 364 h 470"/>
                <a:gd name="T2" fmla="*/ 388 w 437"/>
                <a:gd name="T3" fmla="*/ 335 h 470"/>
                <a:gd name="T4" fmla="*/ 307 w 437"/>
                <a:gd name="T5" fmla="*/ 291 h 470"/>
                <a:gd name="T6" fmla="*/ 273 w 437"/>
                <a:gd name="T7" fmla="*/ 257 h 470"/>
                <a:gd name="T8" fmla="*/ 262 w 437"/>
                <a:gd name="T9" fmla="*/ 240 h 470"/>
                <a:gd name="T10" fmla="*/ 288 w 437"/>
                <a:gd name="T11" fmla="*/ 199 h 470"/>
                <a:gd name="T12" fmla="*/ 294 w 437"/>
                <a:gd name="T13" fmla="*/ 185 h 470"/>
                <a:gd name="T14" fmla="*/ 298 w 437"/>
                <a:gd name="T15" fmla="*/ 147 h 470"/>
                <a:gd name="T16" fmla="*/ 285 w 437"/>
                <a:gd name="T17" fmla="*/ 57 h 470"/>
                <a:gd name="T18" fmla="*/ 280 w 437"/>
                <a:gd name="T19" fmla="*/ 52 h 470"/>
                <a:gd name="T20" fmla="*/ 262 w 437"/>
                <a:gd name="T21" fmla="*/ 37 h 470"/>
                <a:gd name="T22" fmla="*/ 155 w 437"/>
                <a:gd name="T23" fmla="*/ 50 h 470"/>
                <a:gd name="T24" fmla="*/ 140 w 437"/>
                <a:gd name="T25" fmla="*/ 140 h 470"/>
                <a:gd name="T26" fmla="*/ 142 w 437"/>
                <a:gd name="T27" fmla="*/ 179 h 470"/>
                <a:gd name="T28" fmla="*/ 150 w 437"/>
                <a:gd name="T29" fmla="*/ 195 h 470"/>
                <a:gd name="T30" fmla="*/ 153 w 437"/>
                <a:gd name="T31" fmla="*/ 202 h 470"/>
                <a:gd name="T32" fmla="*/ 155 w 437"/>
                <a:gd name="T33" fmla="*/ 201 h 470"/>
                <a:gd name="T34" fmla="*/ 178 w 437"/>
                <a:gd name="T35" fmla="*/ 239 h 470"/>
                <a:gd name="T36" fmla="*/ 159 w 437"/>
                <a:gd name="T37" fmla="*/ 256 h 470"/>
                <a:gd name="T38" fmla="*/ 129 w 437"/>
                <a:gd name="T39" fmla="*/ 291 h 470"/>
                <a:gd name="T40" fmla="*/ 48 w 437"/>
                <a:gd name="T41" fmla="*/ 335 h 470"/>
                <a:gd name="T42" fmla="*/ 21 w 437"/>
                <a:gd name="T43" fmla="*/ 364 h 470"/>
                <a:gd name="T44" fmla="*/ 0 w 437"/>
                <a:gd name="T45" fmla="*/ 451 h 470"/>
                <a:gd name="T46" fmla="*/ 0 w 437"/>
                <a:gd name="T47" fmla="*/ 470 h 470"/>
                <a:gd name="T48" fmla="*/ 437 w 437"/>
                <a:gd name="T49" fmla="*/ 470 h 470"/>
                <a:gd name="T50" fmla="*/ 437 w 437"/>
                <a:gd name="T51" fmla="*/ 451 h 470"/>
                <a:gd name="T52" fmla="*/ 415 w 437"/>
                <a:gd name="T53" fmla="*/ 36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7" h="470">
                  <a:moveTo>
                    <a:pt x="415" y="364"/>
                  </a:moveTo>
                  <a:cubicBezTo>
                    <a:pt x="415" y="364"/>
                    <a:pt x="422" y="351"/>
                    <a:pt x="388" y="335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273" y="257"/>
                    <a:pt x="273" y="257"/>
                    <a:pt x="273" y="257"/>
                  </a:cubicBezTo>
                  <a:cubicBezTo>
                    <a:pt x="256" y="248"/>
                    <a:pt x="246" y="251"/>
                    <a:pt x="262" y="240"/>
                  </a:cubicBezTo>
                  <a:cubicBezTo>
                    <a:pt x="274" y="230"/>
                    <a:pt x="282" y="216"/>
                    <a:pt x="288" y="199"/>
                  </a:cubicBezTo>
                  <a:cubicBezTo>
                    <a:pt x="289" y="198"/>
                    <a:pt x="292" y="194"/>
                    <a:pt x="294" y="185"/>
                  </a:cubicBezTo>
                  <a:cubicBezTo>
                    <a:pt x="294" y="185"/>
                    <a:pt x="325" y="148"/>
                    <a:pt x="298" y="147"/>
                  </a:cubicBezTo>
                  <a:cubicBezTo>
                    <a:pt x="298" y="147"/>
                    <a:pt x="326" y="96"/>
                    <a:pt x="285" y="57"/>
                  </a:cubicBezTo>
                  <a:cubicBezTo>
                    <a:pt x="285" y="57"/>
                    <a:pt x="283" y="55"/>
                    <a:pt x="280" y="52"/>
                  </a:cubicBezTo>
                  <a:cubicBezTo>
                    <a:pt x="271" y="42"/>
                    <a:pt x="262" y="37"/>
                    <a:pt x="262" y="37"/>
                  </a:cubicBezTo>
                  <a:cubicBezTo>
                    <a:pt x="203" y="0"/>
                    <a:pt x="155" y="50"/>
                    <a:pt x="155" y="50"/>
                  </a:cubicBezTo>
                  <a:cubicBezTo>
                    <a:pt x="113" y="88"/>
                    <a:pt x="140" y="140"/>
                    <a:pt x="140" y="140"/>
                  </a:cubicBezTo>
                  <a:cubicBezTo>
                    <a:pt x="112" y="140"/>
                    <a:pt x="142" y="179"/>
                    <a:pt x="142" y="179"/>
                  </a:cubicBezTo>
                  <a:cubicBezTo>
                    <a:pt x="146" y="197"/>
                    <a:pt x="150" y="195"/>
                    <a:pt x="150" y="195"/>
                  </a:cubicBezTo>
                  <a:cubicBezTo>
                    <a:pt x="152" y="195"/>
                    <a:pt x="152" y="198"/>
                    <a:pt x="153" y="202"/>
                  </a:cubicBezTo>
                  <a:cubicBezTo>
                    <a:pt x="154" y="201"/>
                    <a:pt x="154" y="201"/>
                    <a:pt x="155" y="201"/>
                  </a:cubicBezTo>
                  <a:cubicBezTo>
                    <a:pt x="160" y="216"/>
                    <a:pt x="168" y="229"/>
                    <a:pt x="178" y="239"/>
                  </a:cubicBezTo>
                  <a:cubicBezTo>
                    <a:pt x="187" y="251"/>
                    <a:pt x="163" y="251"/>
                    <a:pt x="159" y="256"/>
                  </a:cubicBezTo>
                  <a:cubicBezTo>
                    <a:pt x="157" y="259"/>
                    <a:pt x="129" y="291"/>
                    <a:pt x="129" y="291"/>
                  </a:cubicBezTo>
                  <a:cubicBezTo>
                    <a:pt x="48" y="335"/>
                    <a:pt x="48" y="335"/>
                    <a:pt x="48" y="335"/>
                  </a:cubicBezTo>
                  <a:cubicBezTo>
                    <a:pt x="15" y="351"/>
                    <a:pt x="21" y="364"/>
                    <a:pt x="21" y="364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0" y="470"/>
                    <a:pt x="0" y="470"/>
                    <a:pt x="0" y="470"/>
                  </a:cubicBezTo>
                  <a:cubicBezTo>
                    <a:pt x="437" y="470"/>
                    <a:pt x="437" y="470"/>
                    <a:pt x="437" y="470"/>
                  </a:cubicBezTo>
                  <a:cubicBezTo>
                    <a:pt x="437" y="451"/>
                    <a:pt x="437" y="451"/>
                    <a:pt x="437" y="451"/>
                  </a:cubicBezTo>
                  <a:lnTo>
                    <a:pt x="415" y="364"/>
                  </a:lnTo>
                  <a:close/>
                </a:path>
              </a:pathLst>
            </a:custGeom>
            <a:solidFill>
              <a:srgbClr val="3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1"/>
            <p:cNvSpPr>
              <a:spLocks noEditPoints="1"/>
            </p:cNvSpPr>
            <p:nvPr/>
          </p:nvSpPr>
          <p:spPr bwMode="auto">
            <a:xfrm>
              <a:off x="8540751" y="2593975"/>
              <a:ext cx="849313" cy="739775"/>
            </a:xfrm>
            <a:custGeom>
              <a:avLst/>
              <a:gdLst>
                <a:gd name="T0" fmla="*/ 143 w 289"/>
                <a:gd name="T1" fmla="*/ 1 h 252"/>
                <a:gd name="T2" fmla="*/ 0 w 289"/>
                <a:gd name="T3" fmla="*/ 111 h 252"/>
                <a:gd name="T4" fmla="*/ 73 w 289"/>
                <a:gd name="T5" fmla="*/ 203 h 252"/>
                <a:gd name="T6" fmla="*/ 47 w 289"/>
                <a:gd name="T7" fmla="*/ 252 h 252"/>
                <a:gd name="T8" fmla="*/ 121 w 289"/>
                <a:gd name="T9" fmla="*/ 216 h 252"/>
                <a:gd name="T10" fmla="*/ 146 w 289"/>
                <a:gd name="T11" fmla="*/ 217 h 252"/>
                <a:gd name="T12" fmla="*/ 288 w 289"/>
                <a:gd name="T13" fmla="*/ 107 h 252"/>
                <a:gd name="T14" fmla="*/ 143 w 289"/>
                <a:gd name="T15" fmla="*/ 1 h 252"/>
                <a:gd name="T16" fmla="*/ 73 w 289"/>
                <a:gd name="T17" fmla="*/ 131 h 252"/>
                <a:gd name="T18" fmla="*/ 55 w 289"/>
                <a:gd name="T19" fmla="*/ 113 h 252"/>
                <a:gd name="T20" fmla="*/ 73 w 289"/>
                <a:gd name="T21" fmla="*/ 95 h 252"/>
                <a:gd name="T22" fmla="*/ 91 w 289"/>
                <a:gd name="T23" fmla="*/ 113 h 252"/>
                <a:gd name="T24" fmla="*/ 73 w 289"/>
                <a:gd name="T25" fmla="*/ 131 h 252"/>
                <a:gd name="T26" fmla="*/ 144 w 289"/>
                <a:gd name="T27" fmla="*/ 131 h 252"/>
                <a:gd name="T28" fmla="*/ 126 w 289"/>
                <a:gd name="T29" fmla="*/ 113 h 252"/>
                <a:gd name="T30" fmla="*/ 144 w 289"/>
                <a:gd name="T31" fmla="*/ 95 h 252"/>
                <a:gd name="T32" fmla="*/ 162 w 289"/>
                <a:gd name="T33" fmla="*/ 113 h 252"/>
                <a:gd name="T34" fmla="*/ 144 w 289"/>
                <a:gd name="T35" fmla="*/ 131 h 252"/>
                <a:gd name="T36" fmla="*/ 216 w 289"/>
                <a:gd name="T37" fmla="*/ 131 h 252"/>
                <a:gd name="T38" fmla="*/ 198 w 289"/>
                <a:gd name="T39" fmla="*/ 113 h 252"/>
                <a:gd name="T40" fmla="*/ 216 w 289"/>
                <a:gd name="T41" fmla="*/ 95 h 252"/>
                <a:gd name="T42" fmla="*/ 233 w 289"/>
                <a:gd name="T43" fmla="*/ 113 h 252"/>
                <a:gd name="T44" fmla="*/ 216 w 289"/>
                <a:gd name="T45" fmla="*/ 1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9" h="252">
                  <a:moveTo>
                    <a:pt x="143" y="1"/>
                  </a:moveTo>
                  <a:cubicBezTo>
                    <a:pt x="63" y="2"/>
                    <a:pt x="0" y="51"/>
                    <a:pt x="0" y="111"/>
                  </a:cubicBezTo>
                  <a:cubicBezTo>
                    <a:pt x="1" y="151"/>
                    <a:pt x="30" y="185"/>
                    <a:pt x="73" y="203"/>
                  </a:cubicBezTo>
                  <a:cubicBezTo>
                    <a:pt x="47" y="252"/>
                    <a:pt x="47" y="252"/>
                    <a:pt x="47" y="252"/>
                  </a:cubicBezTo>
                  <a:cubicBezTo>
                    <a:pt x="121" y="216"/>
                    <a:pt x="121" y="216"/>
                    <a:pt x="121" y="216"/>
                  </a:cubicBezTo>
                  <a:cubicBezTo>
                    <a:pt x="129" y="217"/>
                    <a:pt x="137" y="218"/>
                    <a:pt x="146" y="217"/>
                  </a:cubicBezTo>
                  <a:cubicBezTo>
                    <a:pt x="225" y="216"/>
                    <a:pt x="289" y="167"/>
                    <a:pt x="288" y="107"/>
                  </a:cubicBezTo>
                  <a:cubicBezTo>
                    <a:pt x="287" y="47"/>
                    <a:pt x="222" y="0"/>
                    <a:pt x="143" y="1"/>
                  </a:cubicBezTo>
                  <a:close/>
                  <a:moveTo>
                    <a:pt x="73" y="131"/>
                  </a:moveTo>
                  <a:cubicBezTo>
                    <a:pt x="63" y="131"/>
                    <a:pt x="55" y="123"/>
                    <a:pt x="55" y="113"/>
                  </a:cubicBezTo>
                  <a:cubicBezTo>
                    <a:pt x="55" y="103"/>
                    <a:pt x="63" y="95"/>
                    <a:pt x="73" y="95"/>
                  </a:cubicBezTo>
                  <a:cubicBezTo>
                    <a:pt x="83" y="95"/>
                    <a:pt x="91" y="103"/>
                    <a:pt x="91" y="113"/>
                  </a:cubicBezTo>
                  <a:cubicBezTo>
                    <a:pt x="91" y="123"/>
                    <a:pt x="83" y="131"/>
                    <a:pt x="73" y="131"/>
                  </a:cubicBezTo>
                  <a:close/>
                  <a:moveTo>
                    <a:pt x="144" y="131"/>
                  </a:moveTo>
                  <a:cubicBezTo>
                    <a:pt x="134" y="131"/>
                    <a:pt x="126" y="123"/>
                    <a:pt x="126" y="113"/>
                  </a:cubicBezTo>
                  <a:cubicBezTo>
                    <a:pt x="126" y="103"/>
                    <a:pt x="134" y="95"/>
                    <a:pt x="144" y="95"/>
                  </a:cubicBezTo>
                  <a:cubicBezTo>
                    <a:pt x="154" y="95"/>
                    <a:pt x="162" y="103"/>
                    <a:pt x="162" y="113"/>
                  </a:cubicBezTo>
                  <a:cubicBezTo>
                    <a:pt x="162" y="123"/>
                    <a:pt x="154" y="131"/>
                    <a:pt x="144" y="131"/>
                  </a:cubicBezTo>
                  <a:close/>
                  <a:moveTo>
                    <a:pt x="216" y="131"/>
                  </a:moveTo>
                  <a:cubicBezTo>
                    <a:pt x="206" y="131"/>
                    <a:pt x="198" y="123"/>
                    <a:pt x="198" y="113"/>
                  </a:cubicBezTo>
                  <a:cubicBezTo>
                    <a:pt x="198" y="103"/>
                    <a:pt x="206" y="95"/>
                    <a:pt x="216" y="95"/>
                  </a:cubicBezTo>
                  <a:cubicBezTo>
                    <a:pt x="225" y="95"/>
                    <a:pt x="233" y="103"/>
                    <a:pt x="233" y="113"/>
                  </a:cubicBezTo>
                  <a:cubicBezTo>
                    <a:pt x="233" y="123"/>
                    <a:pt x="225" y="131"/>
                    <a:pt x="216" y="131"/>
                  </a:cubicBezTo>
                  <a:close/>
                </a:path>
              </a:pathLst>
            </a:custGeom>
            <a:solidFill>
              <a:srgbClr val="23A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78925" y="3348851"/>
            <a:ext cx="652955" cy="635854"/>
            <a:chOff x="7704137" y="2810669"/>
            <a:chExt cx="1333500" cy="1298575"/>
          </a:xfrm>
          <a:solidFill>
            <a:schemeClr val="bg1"/>
          </a:solidFill>
        </p:grpSpPr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7908925" y="3207544"/>
              <a:ext cx="785813" cy="90488"/>
            </a:xfrm>
            <a:custGeom>
              <a:avLst/>
              <a:gdLst>
                <a:gd name="T0" fmla="*/ 293 w 293"/>
                <a:gd name="T1" fmla="*/ 17 h 34"/>
                <a:gd name="T2" fmla="*/ 276 w 293"/>
                <a:gd name="T3" fmla="*/ 34 h 34"/>
                <a:gd name="T4" fmla="*/ 17 w 293"/>
                <a:gd name="T5" fmla="*/ 34 h 34"/>
                <a:gd name="T6" fmla="*/ 0 w 293"/>
                <a:gd name="T7" fmla="*/ 17 h 34"/>
                <a:gd name="T8" fmla="*/ 0 w 293"/>
                <a:gd name="T9" fmla="*/ 17 h 34"/>
                <a:gd name="T10" fmla="*/ 17 w 293"/>
                <a:gd name="T11" fmla="*/ 0 h 34"/>
                <a:gd name="T12" fmla="*/ 276 w 293"/>
                <a:gd name="T13" fmla="*/ 0 h 34"/>
                <a:gd name="T14" fmla="*/ 293 w 293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3" h="34">
                  <a:moveTo>
                    <a:pt x="293" y="17"/>
                  </a:moveTo>
                  <a:cubicBezTo>
                    <a:pt x="293" y="26"/>
                    <a:pt x="286" y="34"/>
                    <a:pt x="27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86" y="0"/>
                    <a:pt x="293" y="7"/>
                    <a:pt x="29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7" name="Freeform 45"/>
            <p:cNvSpPr>
              <a:spLocks/>
            </p:cNvSpPr>
            <p:nvPr/>
          </p:nvSpPr>
          <p:spPr bwMode="auto">
            <a:xfrm>
              <a:off x="7908925" y="3026569"/>
              <a:ext cx="638175" cy="92075"/>
            </a:xfrm>
            <a:custGeom>
              <a:avLst/>
              <a:gdLst>
                <a:gd name="T0" fmla="*/ 238 w 238"/>
                <a:gd name="T1" fmla="*/ 17 h 34"/>
                <a:gd name="T2" fmla="*/ 221 w 238"/>
                <a:gd name="T3" fmla="*/ 34 h 34"/>
                <a:gd name="T4" fmla="*/ 17 w 238"/>
                <a:gd name="T5" fmla="*/ 34 h 34"/>
                <a:gd name="T6" fmla="*/ 0 w 238"/>
                <a:gd name="T7" fmla="*/ 17 h 34"/>
                <a:gd name="T8" fmla="*/ 0 w 238"/>
                <a:gd name="T9" fmla="*/ 17 h 34"/>
                <a:gd name="T10" fmla="*/ 17 w 238"/>
                <a:gd name="T11" fmla="*/ 0 h 34"/>
                <a:gd name="T12" fmla="*/ 221 w 238"/>
                <a:gd name="T13" fmla="*/ 0 h 34"/>
                <a:gd name="T14" fmla="*/ 238 w 238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34">
                  <a:moveTo>
                    <a:pt x="238" y="17"/>
                  </a:moveTo>
                  <a:cubicBezTo>
                    <a:pt x="238" y="27"/>
                    <a:pt x="230" y="34"/>
                    <a:pt x="221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30" y="0"/>
                    <a:pt x="238" y="8"/>
                    <a:pt x="23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7908925" y="3383756"/>
              <a:ext cx="785813" cy="92075"/>
            </a:xfrm>
            <a:custGeom>
              <a:avLst/>
              <a:gdLst>
                <a:gd name="T0" fmla="*/ 293 w 293"/>
                <a:gd name="T1" fmla="*/ 17 h 34"/>
                <a:gd name="T2" fmla="*/ 276 w 293"/>
                <a:gd name="T3" fmla="*/ 34 h 34"/>
                <a:gd name="T4" fmla="*/ 17 w 293"/>
                <a:gd name="T5" fmla="*/ 34 h 34"/>
                <a:gd name="T6" fmla="*/ 0 w 293"/>
                <a:gd name="T7" fmla="*/ 17 h 34"/>
                <a:gd name="T8" fmla="*/ 0 w 293"/>
                <a:gd name="T9" fmla="*/ 17 h 34"/>
                <a:gd name="T10" fmla="*/ 17 w 293"/>
                <a:gd name="T11" fmla="*/ 0 h 34"/>
                <a:gd name="T12" fmla="*/ 276 w 293"/>
                <a:gd name="T13" fmla="*/ 0 h 34"/>
                <a:gd name="T14" fmla="*/ 293 w 293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3" h="34">
                  <a:moveTo>
                    <a:pt x="293" y="17"/>
                  </a:moveTo>
                  <a:cubicBezTo>
                    <a:pt x="293" y="27"/>
                    <a:pt x="286" y="34"/>
                    <a:pt x="27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86" y="0"/>
                    <a:pt x="293" y="8"/>
                    <a:pt x="29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9" name="Freeform 47"/>
            <p:cNvSpPr>
              <a:spLocks/>
            </p:cNvSpPr>
            <p:nvPr/>
          </p:nvSpPr>
          <p:spPr bwMode="auto">
            <a:xfrm>
              <a:off x="7908925" y="3564731"/>
              <a:ext cx="592138" cy="90488"/>
            </a:xfrm>
            <a:custGeom>
              <a:avLst/>
              <a:gdLst>
                <a:gd name="T0" fmla="*/ 221 w 221"/>
                <a:gd name="T1" fmla="*/ 17 h 34"/>
                <a:gd name="T2" fmla="*/ 204 w 221"/>
                <a:gd name="T3" fmla="*/ 34 h 34"/>
                <a:gd name="T4" fmla="*/ 17 w 221"/>
                <a:gd name="T5" fmla="*/ 34 h 34"/>
                <a:gd name="T6" fmla="*/ 0 w 221"/>
                <a:gd name="T7" fmla="*/ 17 h 34"/>
                <a:gd name="T8" fmla="*/ 0 w 221"/>
                <a:gd name="T9" fmla="*/ 17 h 34"/>
                <a:gd name="T10" fmla="*/ 17 w 221"/>
                <a:gd name="T11" fmla="*/ 0 h 34"/>
                <a:gd name="T12" fmla="*/ 204 w 221"/>
                <a:gd name="T13" fmla="*/ 0 h 34"/>
                <a:gd name="T14" fmla="*/ 221 w 221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34">
                  <a:moveTo>
                    <a:pt x="221" y="17"/>
                  </a:moveTo>
                  <a:cubicBezTo>
                    <a:pt x="221" y="26"/>
                    <a:pt x="213" y="34"/>
                    <a:pt x="20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3" y="0"/>
                    <a:pt x="221" y="7"/>
                    <a:pt x="22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20" name="Freeform 48"/>
            <p:cNvSpPr>
              <a:spLocks/>
            </p:cNvSpPr>
            <p:nvPr/>
          </p:nvSpPr>
          <p:spPr bwMode="auto">
            <a:xfrm>
              <a:off x="7908925" y="3740944"/>
              <a:ext cx="592138" cy="92075"/>
            </a:xfrm>
            <a:custGeom>
              <a:avLst/>
              <a:gdLst>
                <a:gd name="T0" fmla="*/ 221 w 221"/>
                <a:gd name="T1" fmla="*/ 17 h 34"/>
                <a:gd name="T2" fmla="*/ 204 w 221"/>
                <a:gd name="T3" fmla="*/ 34 h 34"/>
                <a:gd name="T4" fmla="*/ 17 w 221"/>
                <a:gd name="T5" fmla="*/ 34 h 34"/>
                <a:gd name="T6" fmla="*/ 0 w 221"/>
                <a:gd name="T7" fmla="*/ 17 h 34"/>
                <a:gd name="T8" fmla="*/ 0 w 221"/>
                <a:gd name="T9" fmla="*/ 17 h 34"/>
                <a:gd name="T10" fmla="*/ 17 w 221"/>
                <a:gd name="T11" fmla="*/ 0 h 34"/>
                <a:gd name="T12" fmla="*/ 204 w 221"/>
                <a:gd name="T13" fmla="*/ 0 h 34"/>
                <a:gd name="T14" fmla="*/ 221 w 221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34">
                  <a:moveTo>
                    <a:pt x="221" y="17"/>
                  </a:moveTo>
                  <a:cubicBezTo>
                    <a:pt x="221" y="27"/>
                    <a:pt x="213" y="34"/>
                    <a:pt x="20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3" y="0"/>
                    <a:pt x="221" y="8"/>
                    <a:pt x="22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8578850" y="3650456"/>
              <a:ext cx="446088" cy="444500"/>
            </a:xfrm>
            <a:custGeom>
              <a:avLst/>
              <a:gdLst>
                <a:gd name="T0" fmla="*/ 3 w 166"/>
                <a:gd name="T1" fmla="*/ 53 h 166"/>
                <a:gd name="T2" fmla="*/ 3 w 166"/>
                <a:gd name="T3" fmla="*/ 41 h 166"/>
                <a:gd name="T4" fmla="*/ 41 w 166"/>
                <a:gd name="T5" fmla="*/ 3 h 166"/>
                <a:gd name="T6" fmla="*/ 53 w 166"/>
                <a:gd name="T7" fmla="*/ 3 h 166"/>
                <a:gd name="T8" fmla="*/ 162 w 166"/>
                <a:gd name="T9" fmla="*/ 113 h 166"/>
                <a:gd name="T10" fmla="*/ 162 w 166"/>
                <a:gd name="T11" fmla="*/ 125 h 166"/>
                <a:gd name="T12" fmla="*/ 125 w 166"/>
                <a:gd name="T13" fmla="*/ 162 h 166"/>
                <a:gd name="T14" fmla="*/ 113 w 166"/>
                <a:gd name="T15" fmla="*/ 162 h 166"/>
                <a:gd name="T16" fmla="*/ 3 w 166"/>
                <a:gd name="T17" fmla="*/ 5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6">
                  <a:moveTo>
                    <a:pt x="3" y="53"/>
                  </a:moveTo>
                  <a:cubicBezTo>
                    <a:pt x="0" y="49"/>
                    <a:pt x="0" y="44"/>
                    <a:pt x="3" y="4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4" y="0"/>
                    <a:pt x="49" y="0"/>
                    <a:pt x="53" y="3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6" y="116"/>
                    <a:pt x="166" y="122"/>
                    <a:pt x="162" y="125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2" y="166"/>
                    <a:pt x="116" y="166"/>
                    <a:pt x="113" y="162"/>
                  </a:cubicBezTo>
                  <a:lnTo>
                    <a:pt x="3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22" name="Freeform 50"/>
            <p:cNvSpPr>
              <a:spLocks/>
            </p:cNvSpPr>
            <p:nvPr/>
          </p:nvSpPr>
          <p:spPr bwMode="auto">
            <a:xfrm>
              <a:off x="8920162" y="3991769"/>
              <a:ext cx="117475" cy="117475"/>
            </a:xfrm>
            <a:custGeom>
              <a:avLst/>
              <a:gdLst>
                <a:gd name="T0" fmla="*/ 0 w 44"/>
                <a:gd name="T1" fmla="*/ 39 h 44"/>
                <a:gd name="T2" fmla="*/ 19 w 44"/>
                <a:gd name="T3" fmla="*/ 39 h 44"/>
                <a:gd name="T4" fmla="*/ 39 w 44"/>
                <a:gd name="T5" fmla="*/ 19 h 44"/>
                <a:gd name="T6" fmla="*/ 39 w 44"/>
                <a:gd name="T7" fmla="*/ 0 h 44"/>
                <a:gd name="T8" fmla="*/ 0 w 44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0" y="39"/>
                  </a:moveTo>
                  <a:cubicBezTo>
                    <a:pt x="6" y="44"/>
                    <a:pt x="14" y="44"/>
                    <a:pt x="19" y="3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4"/>
                    <a:pt x="44" y="6"/>
                    <a:pt x="39" y="0"/>
                  </a:cubicBez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8551862" y="3623469"/>
              <a:ext cx="139700" cy="139700"/>
            </a:xfrm>
            <a:custGeom>
              <a:avLst/>
              <a:gdLst>
                <a:gd name="T0" fmla="*/ 6 w 52"/>
                <a:gd name="T1" fmla="*/ 50 h 52"/>
                <a:gd name="T2" fmla="*/ 3 w 52"/>
                <a:gd name="T3" fmla="*/ 49 h 52"/>
                <a:gd name="T4" fmla="*/ 0 w 52"/>
                <a:gd name="T5" fmla="*/ 4 h 52"/>
                <a:gd name="T6" fmla="*/ 4 w 52"/>
                <a:gd name="T7" fmla="*/ 0 h 52"/>
                <a:gd name="T8" fmla="*/ 49 w 52"/>
                <a:gd name="T9" fmla="*/ 3 h 52"/>
                <a:gd name="T10" fmla="*/ 50 w 52"/>
                <a:gd name="T11" fmla="*/ 6 h 52"/>
                <a:gd name="T12" fmla="*/ 6 w 52"/>
                <a:gd name="T13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2">
                  <a:moveTo>
                    <a:pt x="6" y="50"/>
                  </a:moveTo>
                  <a:cubicBezTo>
                    <a:pt x="5" y="52"/>
                    <a:pt x="3" y="51"/>
                    <a:pt x="3" y="4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2" y="5"/>
                    <a:pt x="50" y="6"/>
                  </a:cubicBezTo>
                  <a:lnTo>
                    <a:pt x="6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7704137" y="2810669"/>
              <a:ext cx="1193800" cy="1241425"/>
            </a:xfrm>
            <a:custGeom>
              <a:avLst/>
              <a:gdLst>
                <a:gd name="T0" fmla="*/ 441 w 445"/>
                <a:gd name="T1" fmla="*/ 72 h 463"/>
                <a:gd name="T2" fmla="*/ 373 w 445"/>
                <a:gd name="T3" fmla="*/ 4 h 463"/>
                <a:gd name="T4" fmla="*/ 364 w 445"/>
                <a:gd name="T5" fmla="*/ 0 h 463"/>
                <a:gd name="T6" fmla="*/ 81 w 445"/>
                <a:gd name="T7" fmla="*/ 0 h 463"/>
                <a:gd name="T8" fmla="*/ 0 w 445"/>
                <a:gd name="T9" fmla="*/ 81 h 463"/>
                <a:gd name="T10" fmla="*/ 0 w 445"/>
                <a:gd name="T11" fmla="*/ 381 h 463"/>
                <a:gd name="T12" fmla="*/ 81 w 445"/>
                <a:gd name="T13" fmla="*/ 463 h 463"/>
                <a:gd name="T14" fmla="*/ 364 w 445"/>
                <a:gd name="T15" fmla="*/ 463 h 463"/>
                <a:gd name="T16" fmla="*/ 399 w 445"/>
                <a:gd name="T17" fmla="*/ 454 h 463"/>
                <a:gd name="T18" fmla="*/ 379 w 445"/>
                <a:gd name="T19" fmla="*/ 433 h 463"/>
                <a:gd name="T20" fmla="*/ 364 w 445"/>
                <a:gd name="T21" fmla="*/ 436 h 463"/>
                <a:gd name="T22" fmla="*/ 81 w 445"/>
                <a:gd name="T23" fmla="*/ 436 h 463"/>
                <a:gd name="T24" fmla="*/ 27 w 445"/>
                <a:gd name="T25" fmla="*/ 381 h 463"/>
                <a:gd name="T26" fmla="*/ 27 w 445"/>
                <a:gd name="T27" fmla="*/ 81 h 463"/>
                <a:gd name="T28" fmla="*/ 81 w 445"/>
                <a:gd name="T29" fmla="*/ 27 h 463"/>
                <a:gd name="T30" fmla="*/ 358 w 445"/>
                <a:gd name="T31" fmla="*/ 27 h 463"/>
                <a:gd name="T32" fmla="*/ 418 w 445"/>
                <a:gd name="T33" fmla="*/ 87 h 463"/>
                <a:gd name="T34" fmla="*/ 418 w 445"/>
                <a:gd name="T35" fmla="*/ 337 h 463"/>
                <a:gd name="T36" fmla="*/ 445 w 445"/>
                <a:gd name="T37" fmla="*/ 364 h 463"/>
                <a:gd name="T38" fmla="*/ 445 w 445"/>
                <a:gd name="T39" fmla="*/ 81 h 463"/>
                <a:gd name="T40" fmla="*/ 441 w 445"/>
                <a:gd name="T41" fmla="*/ 7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5" h="463">
                  <a:moveTo>
                    <a:pt x="441" y="72"/>
                  </a:moveTo>
                  <a:cubicBezTo>
                    <a:pt x="373" y="4"/>
                    <a:pt x="373" y="4"/>
                    <a:pt x="373" y="4"/>
                  </a:cubicBezTo>
                  <a:cubicBezTo>
                    <a:pt x="371" y="1"/>
                    <a:pt x="367" y="0"/>
                    <a:pt x="364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36" y="0"/>
                    <a:pt x="0" y="36"/>
                    <a:pt x="0" y="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426"/>
                    <a:pt x="36" y="463"/>
                    <a:pt x="81" y="463"/>
                  </a:cubicBezTo>
                  <a:cubicBezTo>
                    <a:pt x="364" y="463"/>
                    <a:pt x="364" y="463"/>
                    <a:pt x="364" y="463"/>
                  </a:cubicBezTo>
                  <a:cubicBezTo>
                    <a:pt x="377" y="463"/>
                    <a:pt x="389" y="459"/>
                    <a:pt x="399" y="454"/>
                  </a:cubicBezTo>
                  <a:cubicBezTo>
                    <a:pt x="379" y="433"/>
                    <a:pt x="379" y="433"/>
                    <a:pt x="379" y="433"/>
                  </a:cubicBezTo>
                  <a:cubicBezTo>
                    <a:pt x="374" y="435"/>
                    <a:pt x="369" y="435"/>
                    <a:pt x="364" y="436"/>
                  </a:cubicBezTo>
                  <a:cubicBezTo>
                    <a:pt x="81" y="436"/>
                    <a:pt x="81" y="436"/>
                    <a:pt x="81" y="436"/>
                  </a:cubicBezTo>
                  <a:cubicBezTo>
                    <a:pt x="52" y="435"/>
                    <a:pt x="27" y="411"/>
                    <a:pt x="27" y="3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51"/>
                    <a:pt x="52" y="27"/>
                    <a:pt x="81" y="27"/>
                  </a:cubicBezTo>
                  <a:cubicBezTo>
                    <a:pt x="358" y="27"/>
                    <a:pt x="358" y="27"/>
                    <a:pt x="358" y="27"/>
                  </a:cubicBezTo>
                  <a:cubicBezTo>
                    <a:pt x="418" y="87"/>
                    <a:pt x="418" y="87"/>
                    <a:pt x="418" y="87"/>
                  </a:cubicBezTo>
                  <a:cubicBezTo>
                    <a:pt x="418" y="337"/>
                    <a:pt x="418" y="337"/>
                    <a:pt x="418" y="337"/>
                  </a:cubicBezTo>
                  <a:cubicBezTo>
                    <a:pt x="445" y="364"/>
                    <a:pt x="445" y="364"/>
                    <a:pt x="445" y="364"/>
                  </a:cubicBezTo>
                  <a:cubicBezTo>
                    <a:pt x="445" y="81"/>
                    <a:pt x="445" y="81"/>
                    <a:pt x="445" y="81"/>
                  </a:cubicBezTo>
                  <a:cubicBezTo>
                    <a:pt x="445" y="78"/>
                    <a:pt x="444" y="74"/>
                    <a:pt x="44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314282" y="5128462"/>
            <a:ext cx="855525" cy="653404"/>
            <a:chOff x="7756526" y="649288"/>
            <a:chExt cx="1847850" cy="1411287"/>
          </a:xfrm>
        </p:grpSpPr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756526" y="819150"/>
              <a:ext cx="1160463" cy="1241425"/>
            </a:xfrm>
            <a:custGeom>
              <a:avLst/>
              <a:gdLst>
                <a:gd name="T0" fmla="*/ 198 w 397"/>
                <a:gd name="T1" fmla="*/ 0 h 425"/>
                <a:gd name="T2" fmla="*/ 0 w 397"/>
                <a:gd name="T3" fmla="*/ 173 h 425"/>
                <a:gd name="T4" fmla="*/ 198 w 397"/>
                <a:gd name="T5" fmla="*/ 346 h 425"/>
                <a:gd name="T6" fmla="*/ 217 w 397"/>
                <a:gd name="T7" fmla="*/ 345 h 425"/>
                <a:gd name="T8" fmla="*/ 165 w 397"/>
                <a:gd name="T9" fmla="*/ 425 h 425"/>
                <a:gd name="T10" fmla="*/ 365 w 397"/>
                <a:gd name="T11" fmla="*/ 268 h 425"/>
                <a:gd name="T12" fmla="*/ 397 w 397"/>
                <a:gd name="T13" fmla="*/ 173 h 425"/>
                <a:gd name="T14" fmla="*/ 198 w 397"/>
                <a:gd name="T15" fmla="*/ 0 h 425"/>
                <a:gd name="T16" fmla="*/ 91 w 397"/>
                <a:gd name="T17" fmla="*/ 198 h 425"/>
                <a:gd name="T18" fmla="*/ 66 w 397"/>
                <a:gd name="T19" fmla="*/ 173 h 425"/>
                <a:gd name="T20" fmla="*/ 91 w 397"/>
                <a:gd name="T21" fmla="*/ 148 h 425"/>
                <a:gd name="T22" fmla="*/ 116 w 397"/>
                <a:gd name="T23" fmla="*/ 173 h 425"/>
                <a:gd name="T24" fmla="*/ 91 w 397"/>
                <a:gd name="T25" fmla="*/ 198 h 425"/>
                <a:gd name="T26" fmla="*/ 198 w 397"/>
                <a:gd name="T27" fmla="*/ 198 h 425"/>
                <a:gd name="T28" fmla="*/ 173 w 397"/>
                <a:gd name="T29" fmla="*/ 173 h 425"/>
                <a:gd name="T30" fmla="*/ 198 w 397"/>
                <a:gd name="T31" fmla="*/ 148 h 425"/>
                <a:gd name="T32" fmla="*/ 224 w 397"/>
                <a:gd name="T33" fmla="*/ 173 h 425"/>
                <a:gd name="T34" fmla="*/ 198 w 397"/>
                <a:gd name="T35" fmla="*/ 198 h 425"/>
                <a:gd name="T36" fmla="*/ 306 w 397"/>
                <a:gd name="T37" fmla="*/ 198 h 425"/>
                <a:gd name="T38" fmla="*/ 280 w 397"/>
                <a:gd name="T39" fmla="*/ 173 h 425"/>
                <a:gd name="T40" fmla="*/ 306 w 397"/>
                <a:gd name="T41" fmla="*/ 148 h 425"/>
                <a:gd name="T42" fmla="*/ 331 w 397"/>
                <a:gd name="T43" fmla="*/ 173 h 425"/>
                <a:gd name="T44" fmla="*/ 306 w 397"/>
                <a:gd name="T45" fmla="*/ 19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7" h="425">
                  <a:moveTo>
                    <a:pt x="198" y="0"/>
                  </a:moveTo>
                  <a:cubicBezTo>
                    <a:pt x="89" y="0"/>
                    <a:pt x="0" y="77"/>
                    <a:pt x="0" y="173"/>
                  </a:cubicBezTo>
                  <a:cubicBezTo>
                    <a:pt x="0" y="268"/>
                    <a:pt x="89" y="346"/>
                    <a:pt x="198" y="346"/>
                  </a:cubicBezTo>
                  <a:cubicBezTo>
                    <a:pt x="205" y="346"/>
                    <a:pt x="211" y="346"/>
                    <a:pt x="217" y="345"/>
                  </a:cubicBezTo>
                  <a:cubicBezTo>
                    <a:pt x="217" y="390"/>
                    <a:pt x="165" y="425"/>
                    <a:pt x="165" y="425"/>
                  </a:cubicBezTo>
                  <a:cubicBezTo>
                    <a:pt x="295" y="382"/>
                    <a:pt x="347" y="304"/>
                    <a:pt x="365" y="268"/>
                  </a:cubicBezTo>
                  <a:cubicBezTo>
                    <a:pt x="385" y="240"/>
                    <a:pt x="397" y="208"/>
                    <a:pt x="397" y="173"/>
                  </a:cubicBezTo>
                  <a:cubicBezTo>
                    <a:pt x="397" y="77"/>
                    <a:pt x="308" y="0"/>
                    <a:pt x="198" y="0"/>
                  </a:cubicBezTo>
                  <a:close/>
                  <a:moveTo>
                    <a:pt x="91" y="198"/>
                  </a:moveTo>
                  <a:cubicBezTo>
                    <a:pt x="77" y="198"/>
                    <a:pt x="66" y="187"/>
                    <a:pt x="66" y="173"/>
                  </a:cubicBezTo>
                  <a:cubicBezTo>
                    <a:pt x="66" y="159"/>
                    <a:pt x="77" y="148"/>
                    <a:pt x="91" y="148"/>
                  </a:cubicBezTo>
                  <a:cubicBezTo>
                    <a:pt x="105" y="148"/>
                    <a:pt x="116" y="159"/>
                    <a:pt x="116" y="173"/>
                  </a:cubicBezTo>
                  <a:cubicBezTo>
                    <a:pt x="116" y="187"/>
                    <a:pt x="105" y="198"/>
                    <a:pt x="91" y="198"/>
                  </a:cubicBezTo>
                  <a:close/>
                  <a:moveTo>
                    <a:pt x="198" y="198"/>
                  </a:moveTo>
                  <a:cubicBezTo>
                    <a:pt x="184" y="198"/>
                    <a:pt x="173" y="187"/>
                    <a:pt x="173" y="173"/>
                  </a:cubicBezTo>
                  <a:cubicBezTo>
                    <a:pt x="173" y="159"/>
                    <a:pt x="184" y="148"/>
                    <a:pt x="198" y="148"/>
                  </a:cubicBezTo>
                  <a:cubicBezTo>
                    <a:pt x="212" y="148"/>
                    <a:pt x="224" y="159"/>
                    <a:pt x="224" y="173"/>
                  </a:cubicBezTo>
                  <a:cubicBezTo>
                    <a:pt x="224" y="187"/>
                    <a:pt x="212" y="198"/>
                    <a:pt x="198" y="198"/>
                  </a:cubicBezTo>
                  <a:close/>
                  <a:moveTo>
                    <a:pt x="306" y="198"/>
                  </a:moveTo>
                  <a:cubicBezTo>
                    <a:pt x="292" y="198"/>
                    <a:pt x="280" y="187"/>
                    <a:pt x="280" y="173"/>
                  </a:cubicBezTo>
                  <a:cubicBezTo>
                    <a:pt x="280" y="159"/>
                    <a:pt x="292" y="148"/>
                    <a:pt x="306" y="148"/>
                  </a:cubicBezTo>
                  <a:cubicBezTo>
                    <a:pt x="320" y="148"/>
                    <a:pt x="331" y="159"/>
                    <a:pt x="331" y="173"/>
                  </a:cubicBezTo>
                  <a:cubicBezTo>
                    <a:pt x="331" y="187"/>
                    <a:pt x="320" y="198"/>
                    <a:pt x="306" y="198"/>
                  </a:cubicBezTo>
                  <a:close/>
                </a:path>
              </a:pathLst>
            </a:custGeom>
            <a:solidFill>
              <a:srgbClr val="3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8572501" y="649288"/>
              <a:ext cx="1031875" cy="1181100"/>
            </a:xfrm>
            <a:custGeom>
              <a:avLst/>
              <a:gdLst>
                <a:gd name="T0" fmla="*/ 258 w 353"/>
                <a:gd name="T1" fmla="*/ 0 h 404"/>
                <a:gd name="T2" fmla="*/ 88 w 353"/>
                <a:gd name="T3" fmla="*/ 0 h 404"/>
                <a:gd name="T4" fmla="*/ 0 w 353"/>
                <a:gd name="T5" fmla="*/ 57 h 404"/>
                <a:gd name="T6" fmla="*/ 70 w 353"/>
                <a:gd name="T7" fmla="*/ 97 h 404"/>
                <a:gd name="T8" fmla="*/ 133 w 353"/>
                <a:gd name="T9" fmla="*/ 231 h 404"/>
                <a:gd name="T10" fmla="*/ 133 w 353"/>
                <a:gd name="T11" fmla="*/ 231 h 404"/>
                <a:gd name="T12" fmla="*/ 99 w 353"/>
                <a:gd name="T13" fmla="*/ 334 h 404"/>
                <a:gd name="T14" fmla="*/ 97 w 353"/>
                <a:gd name="T15" fmla="*/ 337 h 404"/>
                <a:gd name="T16" fmla="*/ 226 w 353"/>
                <a:gd name="T17" fmla="*/ 404 h 404"/>
                <a:gd name="T18" fmla="*/ 170 w 353"/>
                <a:gd name="T19" fmla="*/ 304 h 404"/>
                <a:gd name="T20" fmla="*/ 258 w 353"/>
                <a:gd name="T21" fmla="*/ 304 h 404"/>
                <a:gd name="T22" fmla="*/ 353 w 353"/>
                <a:gd name="T23" fmla="*/ 208 h 404"/>
                <a:gd name="T24" fmla="*/ 353 w 353"/>
                <a:gd name="T25" fmla="*/ 95 h 404"/>
                <a:gd name="T26" fmla="*/ 258 w 353"/>
                <a:gd name="T27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3" h="404">
                  <a:moveTo>
                    <a:pt x="25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49" y="0"/>
                    <a:pt x="15" y="23"/>
                    <a:pt x="0" y="57"/>
                  </a:cubicBezTo>
                  <a:cubicBezTo>
                    <a:pt x="26" y="66"/>
                    <a:pt x="50" y="80"/>
                    <a:pt x="70" y="97"/>
                  </a:cubicBezTo>
                  <a:cubicBezTo>
                    <a:pt x="109" y="131"/>
                    <a:pt x="133" y="178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69"/>
                    <a:pt x="120" y="304"/>
                    <a:pt x="99" y="334"/>
                  </a:cubicBezTo>
                  <a:cubicBezTo>
                    <a:pt x="98" y="335"/>
                    <a:pt x="98" y="336"/>
                    <a:pt x="97" y="337"/>
                  </a:cubicBezTo>
                  <a:cubicBezTo>
                    <a:pt x="129" y="362"/>
                    <a:pt x="172" y="385"/>
                    <a:pt x="226" y="404"/>
                  </a:cubicBezTo>
                  <a:cubicBezTo>
                    <a:pt x="226" y="404"/>
                    <a:pt x="160" y="359"/>
                    <a:pt x="170" y="304"/>
                  </a:cubicBezTo>
                  <a:cubicBezTo>
                    <a:pt x="258" y="304"/>
                    <a:pt x="258" y="304"/>
                    <a:pt x="258" y="304"/>
                  </a:cubicBezTo>
                  <a:cubicBezTo>
                    <a:pt x="310" y="304"/>
                    <a:pt x="353" y="260"/>
                    <a:pt x="353" y="208"/>
                  </a:cubicBezTo>
                  <a:cubicBezTo>
                    <a:pt x="353" y="95"/>
                    <a:pt x="353" y="95"/>
                    <a:pt x="353" y="95"/>
                  </a:cubicBezTo>
                  <a:cubicBezTo>
                    <a:pt x="353" y="43"/>
                    <a:pt x="310" y="0"/>
                    <a:pt x="258" y="0"/>
                  </a:cubicBezTo>
                  <a:close/>
                </a:path>
              </a:pathLst>
            </a:custGeom>
            <a:solidFill>
              <a:srgbClr val="23A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7948613" y="1250950"/>
              <a:ext cx="146050" cy="146050"/>
            </a:xfrm>
            <a:prstGeom prst="ellipse">
              <a:avLst/>
            </a:prstGeom>
            <a:solidFill>
              <a:srgbClr val="A6C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8261351" y="1250950"/>
              <a:ext cx="149225" cy="146050"/>
            </a:xfrm>
            <a:prstGeom prst="ellipse">
              <a:avLst/>
            </a:prstGeom>
            <a:solidFill>
              <a:srgbClr val="A6C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8574088" y="1250950"/>
              <a:ext cx="149225" cy="146050"/>
            </a:xfrm>
            <a:prstGeom prst="ellipse">
              <a:avLst/>
            </a:prstGeom>
            <a:solidFill>
              <a:srgbClr val="A6C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487343" y="5148931"/>
            <a:ext cx="623510" cy="612467"/>
            <a:chOff x="234950" y="2943226"/>
            <a:chExt cx="1344613" cy="1320800"/>
          </a:xfrm>
          <a:solidFill>
            <a:schemeClr val="bg1"/>
          </a:solidFill>
        </p:grpSpPr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479425" y="2943226"/>
              <a:ext cx="560388" cy="1320800"/>
            </a:xfrm>
            <a:custGeom>
              <a:avLst/>
              <a:gdLst>
                <a:gd name="T0" fmla="*/ 174 w 196"/>
                <a:gd name="T1" fmla="*/ 0 h 462"/>
                <a:gd name="T2" fmla="*/ 139 w 196"/>
                <a:gd name="T3" fmla="*/ 0 h 462"/>
                <a:gd name="T4" fmla="*/ 139 w 196"/>
                <a:gd name="T5" fmla="*/ 0 h 462"/>
                <a:gd name="T6" fmla="*/ 0 w 196"/>
                <a:gd name="T7" fmla="*/ 135 h 462"/>
                <a:gd name="T8" fmla="*/ 0 w 196"/>
                <a:gd name="T9" fmla="*/ 327 h 462"/>
                <a:gd name="T10" fmla="*/ 139 w 196"/>
                <a:gd name="T11" fmla="*/ 462 h 462"/>
                <a:gd name="T12" fmla="*/ 139 w 196"/>
                <a:gd name="T13" fmla="*/ 462 h 462"/>
                <a:gd name="T14" fmla="*/ 139 w 196"/>
                <a:gd name="T15" fmla="*/ 462 h 462"/>
                <a:gd name="T16" fmla="*/ 139 w 196"/>
                <a:gd name="T17" fmla="*/ 462 h 462"/>
                <a:gd name="T18" fmla="*/ 139 w 196"/>
                <a:gd name="T19" fmla="*/ 462 h 462"/>
                <a:gd name="T20" fmla="*/ 174 w 196"/>
                <a:gd name="T21" fmla="*/ 462 h 462"/>
                <a:gd name="T22" fmla="*/ 196 w 196"/>
                <a:gd name="T23" fmla="*/ 441 h 462"/>
                <a:gd name="T24" fmla="*/ 196 w 196"/>
                <a:gd name="T25" fmla="*/ 21 h 462"/>
                <a:gd name="T26" fmla="*/ 174 w 196"/>
                <a:gd name="T27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" h="462">
                  <a:moveTo>
                    <a:pt x="174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327"/>
                    <a:pt x="0" y="327"/>
                    <a:pt x="0" y="327"/>
                  </a:cubicBezTo>
                  <a:cubicBezTo>
                    <a:pt x="139" y="462"/>
                    <a:pt x="139" y="462"/>
                    <a:pt x="139" y="462"/>
                  </a:cubicBezTo>
                  <a:cubicBezTo>
                    <a:pt x="139" y="462"/>
                    <a:pt x="139" y="462"/>
                    <a:pt x="139" y="462"/>
                  </a:cubicBezTo>
                  <a:cubicBezTo>
                    <a:pt x="139" y="462"/>
                    <a:pt x="139" y="462"/>
                    <a:pt x="139" y="462"/>
                  </a:cubicBezTo>
                  <a:cubicBezTo>
                    <a:pt x="139" y="462"/>
                    <a:pt x="139" y="462"/>
                    <a:pt x="139" y="462"/>
                  </a:cubicBezTo>
                  <a:cubicBezTo>
                    <a:pt x="139" y="462"/>
                    <a:pt x="139" y="462"/>
                    <a:pt x="139" y="462"/>
                  </a:cubicBezTo>
                  <a:cubicBezTo>
                    <a:pt x="174" y="462"/>
                    <a:pt x="174" y="462"/>
                    <a:pt x="174" y="462"/>
                  </a:cubicBezTo>
                  <a:cubicBezTo>
                    <a:pt x="186" y="462"/>
                    <a:pt x="196" y="452"/>
                    <a:pt x="196" y="44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6" y="9"/>
                    <a:pt x="186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2"/>
            <p:cNvSpPr>
              <a:spLocks/>
            </p:cNvSpPr>
            <p:nvPr/>
          </p:nvSpPr>
          <p:spPr bwMode="auto">
            <a:xfrm>
              <a:off x="234950" y="3322638"/>
              <a:ext cx="204788" cy="557213"/>
            </a:xfrm>
            <a:custGeom>
              <a:avLst/>
              <a:gdLst>
                <a:gd name="T0" fmla="*/ 72 w 72"/>
                <a:gd name="T1" fmla="*/ 0 h 195"/>
                <a:gd name="T2" fmla="*/ 22 w 72"/>
                <a:gd name="T3" fmla="*/ 0 h 195"/>
                <a:gd name="T4" fmla="*/ 0 w 72"/>
                <a:gd name="T5" fmla="*/ 21 h 195"/>
                <a:gd name="T6" fmla="*/ 0 w 72"/>
                <a:gd name="T7" fmla="*/ 174 h 195"/>
                <a:gd name="T8" fmla="*/ 22 w 72"/>
                <a:gd name="T9" fmla="*/ 195 h 195"/>
                <a:gd name="T10" fmla="*/ 72 w 72"/>
                <a:gd name="T11" fmla="*/ 195 h 195"/>
                <a:gd name="T12" fmla="*/ 72 w 72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95">
                  <a:moveTo>
                    <a:pt x="7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6"/>
                    <a:pt x="10" y="195"/>
                    <a:pt x="22" y="195"/>
                  </a:cubicBezTo>
                  <a:cubicBezTo>
                    <a:pt x="72" y="195"/>
                    <a:pt x="72" y="195"/>
                    <a:pt x="72" y="195"/>
                  </a:cubicBez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1103313" y="3429001"/>
              <a:ext cx="168275" cy="346075"/>
            </a:xfrm>
            <a:custGeom>
              <a:avLst/>
              <a:gdLst>
                <a:gd name="T0" fmla="*/ 0 w 59"/>
                <a:gd name="T1" fmla="*/ 0 h 121"/>
                <a:gd name="T2" fmla="*/ 0 w 59"/>
                <a:gd name="T3" fmla="*/ 121 h 121"/>
                <a:gd name="T4" fmla="*/ 59 w 59"/>
                <a:gd name="T5" fmla="*/ 61 h 121"/>
                <a:gd name="T6" fmla="*/ 0 w 59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1">
                  <a:moveTo>
                    <a:pt x="0" y="0"/>
                  </a:moveTo>
                  <a:cubicBezTo>
                    <a:pt x="0" y="121"/>
                    <a:pt x="0" y="121"/>
                    <a:pt x="0" y="121"/>
                  </a:cubicBezTo>
                  <a:cubicBezTo>
                    <a:pt x="33" y="120"/>
                    <a:pt x="59" y="94"/>
                    <a:pt x="59" y="61"/>
                  </a:cubicBezTo>
                  <a:cubicBezTo>
                    <a:pt x="59" y="28"/>
                    <a:pt x="3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1104900" y="3243263"/>
              <a:ext cx="298450" cy="719138"/>
            </a:xfrm>
            <a:custGeom>
              <a:avLst/>
              <a:gdLst>
                <a:gd name="T0" fmla="*/ 0 w 104"/>
                <a:gd name="T1" fmla="*/ 0 h 252"/>
                <a:gd name="T2" fmla="*/ 0 w 104"/>
                <a:gd name="T3" fmla="*/ 28 h 252"/>
                <a:gd name="T4" fmla="*/ 77 w 104"/>
                <a:gd name="T5" fmla="*/ 126 h 252"/>
                <a:gd name="T6" fmla="*/ 0 w 104"/>
                <a:gd name="T7" fmla="*/ 223 h 252"/>
                <a:gd name="T8" fmla="*/ 0 w 104"/>
                <a:gd name="T9" fmla="*/ 252 h 252"/>
                <a:gd name="T10" fmla="*/ 104 w 104"/>
                <a:gd name="T11" fmla="*/ 126 h 252"/>
                <a:gd name="T12" fmla="*/ 0 w 104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252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4" y="39"/>
                    <a:pt x="77" y="78"/>
                    <a:pt x="77" y="126"/>
                  </a:cubicBezTo>
                  <a:cubicBezTo>
                    <a:pt x="77" y="173"/>
                    <a:pt x="44" y="213"/>
                    <a:pt x="0" y="223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59" y="240"/>
                    <a:pt x="104" y="188"/>
                    <a:pt x="104" y="126"/>
                  </a:cubicBezTo>
                  <a:cubicBezTo>
                    <a:pt x="104" y="63"/>
                    <a:pt x="59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1104900" y="3090863"/>
              <a:ext cx="474663" cy="1020763"/>
            </a:xfrm>
            <a:custGeom>
              <a:avLst/>
              <a:gdLst>
                <a:gd name="T0" fmla="*/ 0 w 166"/>
                <a:gd name="T1" fmla="*/ 0 h 357"/>
                <a:gd name="T2" fmla="*/ 0 w 166"/>
                <a:gd name="T3" fmla="*/ 32 h 357"/>
                <a:gd name="T4" fmla="*/ 92 w 166"/>
                <a:gd name="T5" fmla="*/ 74 h 357"/>
                <a:gd name="T6" fmla="*/ 135 w 166"/>
                <a:gd name="T7" fmla="*/ 179 h 357"/>
                <a:gd name="T8" fmla="*/ 92 w 166"/>
                <a:gd name="T9" fmla="*/ 283 h 357"/>
                <a:gd name="T10" fmla="*/ 0 w 166"/>
                <a:gd name="T11" fmla="*/ 326 h 357"/>
                <a:gd name="T12" fmla="*/ 0 w 166"/>
                <a:gd name="T13" fmla="*/ 357 h 357"/>
                <a:gd name="T14" fmla="*/ 166 w 166"/>
                <a:gd name="T15" fmla="*/ 179 h 357"/>
                <a:gd name="T16" fmla="*/ 0 w 166"/>
                <a:gd name="T17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357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36" y="35"/>
                    <a:pt x="68" y="50"/>
                    <a:pt x="92" y="74"/>
                  </a:cubicBezTo>
                  <a:cubicBezTo>
                    <a:pt x="119" y="101"/>
                    <a:pt x="135" y="138"/>
                    <a:pt x="135" y="179"/>
                  </a:cubicBezTo>
                  <a:cubicBezTo>
                    <a:pt x="135" y="220"/>
                    <a:pt x="119" y="256"/>
                    <a:pt x="92" y="283"/>
                  </a:cubicBezTo>
                  <a:cubicBezTo>
                    <a:pt x="68" y="307"/>
                    <a:pt x="36" y="323"/>
                    <a:pt x="0" y="326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93" y="351"/>
                    <a:pt x="166" y="273"/>
                    <a:pt x="166" y="179"/>
                  </a:cubicBezTo>
                  <a:cubicBezTo>
                    <a:pt x="166" y="84"/>
                    <a:pt x="93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468023" y="1593804"/>
            <a:ext cx="623510" cy="578605"/>
            <a:chOff x="5278438" y="2973388"/>
            <a:chExt cx="1344613" cy="1247775"/>
          </a:xfrm>
          <a:solidFill>
            <a:schemeClr val="bg1"/>
          </a:solidFill>
        </p:grpSpPr>
        <p:sp>
          <p:nvSpPr>
            <p:cNvPr id="38" name="Freeform 67"/>
            <p:cNvSpPr>
              <a:spLocks noEditPoints="1"/>
            </p:cNvSpPr>
            <p:nvPr/>
          </p:nvSpPr>
          <p:spPr bwMode="auto">
            <a:xfrm>
              <a:off x="5821363" y="2973388"/>
              <a:ext cx="801688" cy="806450"/>
            </a:xfrm>
            <a:custGeom>
              <a:avLst/>
              <a:gdLst>
                <a:gd name="T0" fmla="*/ 256 w 281"/>
                <a:gd name="T1" fmla="*/ 26 h 282"/>
                <a:gd name="T2" fmla="*/ 163 w 281"/>
                <a:gd name="T3" fmla="*/ 26 h 282"/>
                <a:gd name="T4" fmla="*/ 0 w 281"/>
                <a:gd name="T5" fmla="*/ 190 h 282"/>
                <a:gd name="T6" fmla="*/ 92 w 281"/>
                <a:gd name="T7" fmla="*/ 282 h 282"/>
                <a:gd name="T8" fmla="*/ 256 w 281"/>
                <a:gd name="T9" fmla="*/ 119 h 282"/>
                <a:gd name="T10" fmla="*/ 256 w 281"/>
                <a:gd name="T11" fmla="*/ 26 h 282"/>
                <a:gd name="T12" fmla="*/ 55 w 281"/>
                <a:gd name="T13" fmla="*/ 192 h 282"/>
                <a:gd name="T14" fmla="*/ 44 w 281"/>
                <a:gd name="T15" fmla="*/ 181 h 282"/>
                <a:gd name="T16" fmla="*/ 183 w 281"/>
                <a:gd name="T17" fmla="*/ 42 h 282"/>
                <a:gd name="T18" fmla="*/ 194 w 281"/>
                <a:gd name="T19" fmla="*/ 42 h 282"/>
                <a:gd name="T20" fmla="*/ 194 w 281"/>
                <a:gd name="T21" fmla="*/ 53 h 282"/>
                <a:gd name="T22" fmla="*/ 55 w 281"/>
                <a:gd name="T23" fmla="*/ 192 h 282"/>
                <a:gd name="T24" fmla="*/ 78 w 281"/>
                <a:gd name="T25" fmla="*/ 215 h 282"/>
                <a:gd name="T26" fmla="*/ 67 w 281"/>
                <a:gd name="T27" fmla="*/ 204 h 282"/>
                <a:gd name="T28" fmla="*/ 217 w 281"/>
                <a:gd name="T29" fmla="*/ 54 h 282"/>
                <a:gd name="T30" fmla="*/ 228 w 281"/>
                <a:gd name="T31" fmla="*/ 54 h 282"/>
                <a:gd name="T32" fmla="*/ 228 w 281"/>
                <a:gd name="T33" fmla="*/ 65 h 282"/>
                <a:gd name="T34" fmla="*/ 78 w 281"/>
                <a:gd name="T35" fmla="*/ 215 h 282"/>
                <a:gd name="T36" fmla="*/ 101 w 281"/>
                <a:gd name="T37" fmla="*/ 238 h 282"/>
                <a:gd name="T38" fmla="*/ 90 w 281"/>
                <a:gd name="T39" fmla="*/ 227 h 282"/>
                <a:gd name="T40" fmla="*/ 229 w 281"/>
                <a:gd name="T41" fmla="*/ 88 h 282"/>
                <a:gd name="T42" fmla="*/ 240 w 281"/>
                <a:gd name="T43" fmla="*/ 88 h 282"/>
                <a:gd name="T44" fmla="*/ 240 w 281"/>
                <a:gd name="T45" fmla="*/ 99 h 282"/>
                <a:gd name="T46" fmla="*/ 101 w 281"/>
                <a:gd name="T47" fmla="*/ 238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1" h="282">
                  <a:moveTo>
                    <a:pt x="256" y="26"/>
                  </a:moveTo>
                  <a:cubicBezTo>
                    <a:pt x="230" y="0"/>
                    <a:pt x="189" y="0"/>
                    <a:pt x="163" y="26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81" y="93"/>
                    <a:pt x="281" y="52"/>
                    <a:pt x="256" y="26"/>
                  </a:cubicBezTo>
                  <a:close/>
                  <a:moveTo>
                    <a:pt x="55" y="192"/>
                  </a:moveTo>
                  <a:cubicBezTo>
                    <a:pt x="44" y="181"/>
                    <a:pt x="44" y="181"/>
                    <a:pt x="44" y="181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186" y="39"/>
                    <a:pt x="191" y="39"/>
                    <a:pt x="194" y="42"/>
                  </a:cubicBezTo>
                  <a:cubicBezTo>
                    <a:pt x="197" y="45"/>
                    <a:pt x="197" y="50"/>
                    <a:pt x="194" y="53"/>
                  </a:cubicBezTo>
                  <a:lnTo>
                    <a:pt x="55" y="192"/>
                  </a:lnTo>
                  <a:close/>
                  <a:moveTo>
                    <a:pt x="78" y="215"/>
                  </a:moveTo>
                  <a:cubicBezTo>
                    <a:pt x="67" y="204"/>
                    <a:pt x="67" y="204"/>
                    <a:pt x="67" y="204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20" y="51"/>
                    <a:pt x="225" y="51"/>
                    <a:pt x="228" y="54"/>
                  </a:cubicBezTo>
                  <a:cubicBezTo>
                    <a:pt x="231" y="57"/>
                    <a:pt x="231" y="62"/>
                    <a:pt x="228" y="65"/>
                  </a:cubicBezTo>
                  <a:lnTo>
                    <a:pt x="78" y="215"/>
                  </a:lnTo>
                  <a:close/>
                  <a:moveTo>
                    <a:pt x="101" y="238"/>
                  </a:moveTo>
                  <a:cubicBezTo>
                    <a:pt x="90" y="227"/>
                    <a:pt x="90" y="227"/>
                    <a:pt x="90" y="227"/>
                  </a:cubicBezTo>
                  <a:cubicBezTo>
                    <a:pt x="229" y="88"/>
                    <a:pt x="229" y="88"/>
                    <a:pt x="229" y="88"/>
                  </a:cubicBezTo>
                  <a:cubicBezTo>
                    <a:pt x="232" y="85"/>
                    <a:pt x="237" y="85"/>
                    <a:pt x="240" y="88"/>
                  </a:cubicBezTo>
                  <a:cubicBezTo>
                    <a:pt x="243" y="91"/>
                    <a:pt x="243" y="96"/>
                    <a:pt x="240" y="99"/>
                  </a:cubicBezTo>
                  <a:lnTo>
                    <a:pt x="101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68"/>
            <p:cNvSpPr>
              <a:spLocks/>
            </p:cNvSpPr>
            <p:nvPr/>
          </p:nvSpPr>
          <p:spPr bwMode="auto">
            <a:xfrm>
              <a:off x="5375275" y="3662363"/>
              <a:ext cx="554038" cy="558800"/>
            </a:xfrm>
            <a:custGeom>
              <a:avLst/>
              <a:gdLst>
                <a:gd name="T0" fmla="*/ 227 w 349"/>
                <a:gd name="T1" fmla="*/ 209 h 352"/>
                <a:gd name="T2" fmla="*/ 210 w 349"/>
                <a:gd name="T3" fmla="*/ 193 h 352"/>
                <a:gd name="T4" fmla="*/ 349 w 349"/>
                <a:gd name="T5" fmla="*/ 54 h 352"/>
                <a:gd name="T6" fmla="*/ 295 w 349"/>
                <a:gd name="T7" fmla="*/ 0 h 352"/>
                <a:gd name="T8" fmla="*/ 156 w 349"/>
                <a:gd name="T9" fmla="*/ 139 h 352"/>
                <a:gd name="T10" fmla="*/ 142 w 349"/>
                <a:gd name="T11" fmla="*/ 125 h 352"/>
                <a:gd name="T12" fmla="*/ 110 w 349"/>
                <a:gd name="T13" fmla="*/ 141 h 352"/>
                <a:gd name="T14" fmla="*/ 0 w 349"/>
                <a:gd name="T15" fmla="*/ 317 h 352"/>
                <a:gd name="T16" fmla="*/ 32 w 349"/>
                <a:gd name="T17" fmla="*/ 352 h 352"/>
                <a:gd name="T18" fmla="*/ 207 w 349"/>
                <a:gd name="T19" fmla="*/ 242 h 352"/>
                <a:gd name="T20" fmla="*/ 227 w 349"/>
                <a:gd name="T21" fmla="*/ 20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9" h="352">
                  <a:moveTo>
                    <a:pt x="227" y="209"/>
                  </a:moveTo>
                  <a:lnTo>
                    <a:pt x="210" y="193"/>
                  </a:lnTo>
                  <a:lnTo>
                    <a:pt x="349" y="54"/>
                  </a:lnTo>
                  <a:lnTo>
                    <a:pt x="295" y="0"/>
                  </a:lnTo>
                  <a:lnTo>
                    <a:pt x="156" y="139"/>
                  </a:lnTo>
                  <a:lnTo>
                    <a:pt x="142" y="125"/>
                  </a:lnTo>
                  <a:lnTo>
                    <a:pt x="110" y="141"/>
                  </a:lnTo>
                  <a:lnTo>
                    <a:pt x="0" y="317"/>
                  </a:lnTo>
                  <a:lnTo>
                    <a:pt x="32" y="352"/>
                  </a:lnTo>
                  <a:lnTo>
                    <a:pt x="207" y="242"/>
                  </a:lnTo>
                  <a:lnTo>
                    <a:pt x="227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69"/>
            <p:cNvSpPr>
              <a:spLocks/>
            </p:cNvSpPr>
            <p:nvPr/>
          </p:nvSpPr>
          <p:spPr bwMode="auto">
            <a:xfrm>
              <a:off x="5278438" y="2986088"/>
              <a:ext cx="590550" cy="590550"/>
            </a:xfrm>
            <a:custGeom>
              <a:avLst/>
              <a:gdLst>
                <a:gd name="T0" fmla="*/ 104 w 207"/>
                <a:gd name="T1" fmla="*/ 0 h 207"/>
                <a:gd name="T2" fmla="*/ 78 w 207"/>
                <a:gd name="T3" fmla="*/ 3 h 207"/>
                <a:gd name="T4" fmla="*/ 81 w 207"/>
                <a:gd name="T5" fmla="*/ 5 h 207"/>
                <a:gd name="T6" fmla="*/ 118 w 207"/>
                <a:gd name="T7" fmla="*/ 43 h 207"/>
                <a:gd name="T8" fmla="*/ 118 w 207"/>
                <a:gd name="T9" fmla="*/ 112 h 207"/>
                <a:gd name="T10" fmla="*/ 49 w 207"/>
                <a:gd name="T11" fmla="*/ 112 h 207"/>
                <a:gd name="T12" fmla="*/ 12 w 207"/>
                <a:gd name="T13" fmla="*/ 74 h 207"/>
                <a:gd name="T14" fmla="*/ 7 w 207"/>
                <a:gd name="T15" fmla="*/ 68 h 207"/>
                <a:gd name="T16" fmla="*/ 0 w 207"/>
                <a:gd name="T17" fmla="*/ 103 h 207"/>
                <a:gd name="T18" fmla="*/ 104 w 207"/>
                <a:gd name="T19" fmla="*/ 207 h 207"/>
                <a:gd name="T20" fmla="*/ 207 w 207"/>
                <a:gd name="T21" fmla="*/ 103 h 207"/>
                <a:gd name="T22" fmla="*/ 104 w 207"/>
                <a:gd name="T2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207">
                  <a:moveTo>
                    <a:pt x="104" y="0"/>
                  </a:moveTo>
                  <a:cubicBezTo>
                    <a:pt x="95" y="0"/>
                    <a:pt x="86" y="1"/>
                    <a:pt x="78" y="3"/>
                  </a:cubicBezTo>
                  <a:cubicBezTo>
                    <a:pt x="79" y="4"/>
                    <a:pt x="80" y="5"/>
                    <a:pt x="81" y="5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62"/>
                    <a:pt x="137" y="93"/>
                    <a:pt x="118" y="112"/>
                  </a:cubicBezTo>
                  <a:cubicBezTo>
                    <a:pt x="99" y="131"/>
                    <a:pt x="68" y="131"/>
                    <a:pt x="49" y="11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2"/>
                    <a:pt x="8" y="70"/>
                    <a:pt x="7" y="68"/>
                  </a:cubicBezTo>
                  <a:cubicBezTo>
                    <a:pt x="3" y="79"/>
                    <a:pt x="0" y="91"/>
                    <a:pt x="0" y="103"/>
                  </a:cubicBezTo>
                  <a:cubicBezTo>
                    <a:pt x="0" y="161"/>
                    <a:pt x="47" y="207"/>
                    <a:pt x="104" y="207"/>
                  </a:cubicBezTo>
                  <a:cubicBezTo>
                    <a:pt x="161" y="207"/>
                    <a:pt x="207" y="161"/>
                    <a:pt x="207" y="103"/>
                  </a:cubicBezTo>
                  <a:cubicBezTo>
                    <a:pt x="207" y="46"/>
                    <a:pt x="161" y="0"/>
                    <a:pt x="1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70"/>
            <p:cNvSpPr>
              <a:spLocks noEditPoints="1"/>
            </p:cNvSpPr>
            <p:nvPr/>
          </p:nvSpPr>
          <p:spPr bwMode="auto">
            <a:xfrm>
              <a:off x="6008688" y="3686176"/>
              <a:ext cx="531813" cy="531813"/>
            </a:xfrm>
            <a:custGeom>
              <a:avLst/>
              <a:gdLst>
                <a:gd name="T0" fmla="*/ 164 w 186"/>
                <a:gd name="T1" fmla="*/ 164 h 186"/>
                <a:gd name="T2" fmla="*/ 164 w 186"/>
                <a:gd name="T3" fmla="*/ 83 h 186"/>
                <a:gd name="T4" fmla="*/ 81 w 186"/>
                <a:gd name="T5" fmla="*/ 0 h 186"/>
                <a:gd name="T6" fmla="*/ 0 w 186"/>
                <a:gd name="T7" fmla="*/ 81 h 186"/>
                <a:gd name="T8" fmla="*/ 82 w 186"/>
                <a:gd name="T9" fmla="*/ 164 h 186"/>
                <a:gd name="T10" fmla="*/ 164 w 186"/>
                <a:gd name="T11" fmla="*/ 164 h 186"/>
                <a:gd name="T12" fmla="*/ 109 w 186"/>
                <a:gd name="T13" fmla="*/ 109 h 186"/>
                <a:gd name="T14" fmla="*/ 142 w 186"/>
                <a:gd name="T15" fmla="*/ 109 h 186"/>
                <a:gd name="T16" fmla="*/ 142 w 186"/>
                <a:gd name="T17" fmla="*/ 143 h 186"/>
                <a:gd name="T18" fmla="*/ 109 w 186"/>
                <a:gd name="T19" fmla="*/ 143 h 186"/>
                <a:gd name="T20" fmla="*/ 109 w 186"/>
                <a:gd name="T21" fmla="*/ 10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186">
                  <a:moveTo>
                    <a:pt x="164" y="164"/>
                  </a:moveTo>
                  <a:cubicBezTo>
                    <a:pt x="186" y="142"/>
                    <a:pt x="186" y="105"/>
                    <a:pt x="164" y="8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82" y="164"/>
                    <a:pt x="82" y="164"/>
                    <a:pt x="82" y="164"/>
                  </a:cubicBezTo>
                  <a:cubicBezTo>
                    <a:pt x="105" y="186"/>
                    <a:pt x="141" y="186"/>
                    <a:pt x="164" y="164"/>
                  </a:cubicBezTo>
                  <a:close/>
                  <a:moveTo>
                    <a:pt x="109" y="109"/>
                  </a:moveTo>
                  <a:cubicBezTo>
                    <a:pt x="118" y="100"/>
                    <a:pt x="133" y="100"/>
                    <a:pt x="142" y="109"/>
                  </a:cubicBezTo>
                  <a:cubicBezTo>
                    <a:pt x="152" y="118"/>
                    <a:pt x="152" y="133"/>
                    <a:pt x="142" y="143"/>
                  </a:cubicBezTo>
                  <a:cubicBezTo>
                    <a:pt x="133" y="152"/>
                    <a:pt x="118" y="152"/>
                    <a:pt x="109" y="143"/>
                  </a:cubicBezTo>
                  <a:cubicBezTo>
                    <a:pt x="99" y="133"/>
                    <a:pt x="99" y="118"/>
                    <a:pt x="109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396157" y="1561549"/>
            <a:ext cx="664429" cy="643114"/>
            <a:chOff x="3030538" y="663575"/>
            <a:chExt cx="1435101" cy="1389063"/>
          </a:xfrm>
        </p:grpSpPr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3030538" y="671513"/>
              <a:ext cx="1098550" cy="1103313"/>
            </a:xfrm>
            <a:custGeom>
              <a:avLst/>
              <a:gdLst>
                <a:gd name="T0" fmla="*/ 188 w 376"/>
                <a:gd name="T1" fmla="*/ 0 h 377"/>
                <a:gd name="T2" fmla="*/ 0 w 376"/>
                <a:gd name="T3" fmla="*/ 189 h 377"/>
                <a:gd name="T4" fmla="*/ 188 w 376"/>
                <a:gd name="T5" fmla="*/ 377 h 377"/>
                <a:gd name="T6" fmla="*/ 376 w 376"/>
                <a:gd name="T7" fmla="*/ 189 h 377"/>
                <a:gd name="T8" fmla="*/ 188 w 376"/>
                <a:gd name="T9" fmla="*/ 0 h 377"/>
                <a:gd name="T10" fmla="*/ 188 w 376"/>
                <a:gd name="T11" fmla="*/ 329 h 377"/>
                <a:gd name="T12" fmla="*/ 48 w 376"/>
                <a:gd name="T13" fmla="*/ 189 h 377"/>
                <a:gd name="T14" fmla="*/ 188 w 376"/>
                <a:gd name="T15" fmla="*/ 48 h 377"/>
                <a:gd name="T16" fmla="*/ 328 w 376"/>
                <a:gd name="T17" fmla="*/ 189 h 377"/>
                <a:gd name="T18" fmla="*/ 188 w 376"/>
                <a:gd name="T19" fmla="*/ 32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377">
                  <a:moveTo>
                    <a:pt x="188" y="0"/>
                  </a:moveTo>
                  <a:cubicBezTo>
                    <a:pt x="84" y="0"/>
                    <a:pt x="0" y="85"/>
                    <a:pt x="0" y="189"/>
                  </a:cubicBezTo>
                  <a:cubicBezTo>
                    <a:pt x="0" y="292"/>
                    <a:pt x="84" y="377"/>
                    <a:pt x="188" y="377"/>
                  </a:cubicBezTo>
                  <a:cubicBezTo>
                    <a:pt x="292" y="377"/>
                    <a:pt x="376" y="292"/>
                    <a:pt x="376" y="189"/>
                  </a:cubicBezTo>
                  <a:cubicBezTo>
                    <a:pt x="376" y="85"/>
                    <a:pt x="292" y="0"/>
                    <a:pt x="188" y="0"/>
                  </a:cubicBezTo>
                  <a:close/>
                  <a:moveTo>
                    <a:pt x="188" y="329"/>
                  </a:moveTo>
                  <a:cubicBezTo>
                    <a:pt x="111" y="329"/>
                    <a:pt x="48" y="266"/>
                    <a:pt x="48" y="189"/>
                  </a:cubicBezTo>
                  <a:cubicBezTo>
                    <a:pt x="48" y="111"/>
                    <a:pt x="111" y="48"/>
                    <a:pt x="188" y="48"/>
                  </a:cubicBezTo>
                  <a:cubicBezTo>
                    <a:pt x="265" y="48"/>
                    <a:pt x="328" y="111"/>
                    <a:pt x="328" y="189"/>
                  </a:cubicBezTo>
                  <a:cubicBezTo>
                    <a:pt x="328" y="266"/>
                    <a:pt x="265" y="329"/>
                    <a:pt x="188" y="329"/>
                  </a:cubicBezTo>
                  <a:close/>
                </a:path>
              </a:pathLst>
            </a:custGeom>
            <a:solidFill>
              <a:srgbClr val="3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3933826" y="1538288"/>
              <a:ext cx="111125" cy="115888"/>
            </a:xfrm>
            <a:custGeom>
              <a:avLst/>
              <a:gdLst>
                <a:gd name="T0" fmla="*/ 34 w 38"/>
                <a:gd name="T1" fmla="*/ 4 h 40"/>
                <a:gd name="T2" fmla="*/ 34 w 38"/>
                <a:gd name="T3" fmla="*/ 19 h 40"/>
                <a:gd name="T4" fmla="*/ 19 w 38"/>
                <a:gd name="T5" fmla="*/ 35 h 40"/>
                <a:gd name="T6" fmla="*/ 4 w 38"/>
                <a:gd name="T7" fmla="*/ 36 h 40"/>
                <a:gd name="T8" fmla="*/ 4 w 38"/>
                <a:gd name="T9" fmla="*/ 36 h 40"/>
                <a:gd name="T10" fmla="*/ 5 w 38"/>
                <a:gd name="T11" fmla="*/ 21 h 40"/>
                <a:gd name="T12" fmla="*/ 19 w 38"/>
                <a:gd name="T13" fmla="*/ 6 h 40"/>
                <a:gd name="T14" fmla="*/ 34 w 38"/>
                <a:gd name="T1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0">
                  <a:moveTo>
                    <a:pt x="34" y="4"/>
                  </a:moveTo>
                  <a:cubicBezTo>
                    <a:pt x="38" y="8"/>
                    <a:pt x="38" y="15"/>
                    <a:pt x="34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5" y="39"/>
                    <a:pt x="8" y="40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2"/>
                    <a:pt x="1" y="26"/>
                    <a:pt x="5" y="2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4" y="1"/>
                    <a:pt x="30" y="0"/>
                    <a:pt x="34" y="4"/>
                  </a:cubicBezTo>
                  <a:close/>
                </a:path>
              </a:pathLst>
            </a:custGeom>
            <a:solidFill>
              <a:srgbClr val="3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3971926" y="1573213"/>
              <a:ext cx="493713" cy="479425"/>
            </a:xfrm>
            <a:custGeom>
              <a:avLst/>
              <a:gdLst>
                <a:gd name="T0" fmla="*/ 163 w 169"/>
                <a:gd name="T1" fmla="*/ 104 h 164"/>
                <a:gd name="T2" fmla="*/ 162 w 169"/>
                <a:gd name="T3" fmla="*/ 129 h 164"/>
                <a:gd name="T4" fmla="*/ 137 w 169"/>
                <a:gd name="T5" fmla="*/ 155 h 164"/>
                <a:gd name="T6" fmla="*/ 112 w 169"/>
                <a:gd name="T7" fmla="*/ 158 h 164"/>
                <a:gd name="T8" fmla="*/ 112 w 169"/>
                <a:gd name="T9" fmla="*/ 158 h 164"/>
                <a:gd name="T10" fmla="*/ 7 w 169"/>
                <a:gd name="T11" fmla="*/ 33 h 164"/>
                <a:gd name="T12" fmla="*/ 32 w 169"/>
                <a:gd name="T13" fmla="*/ 7 h 164"/>
                <a:gd name="T14" fmla="*/ 163 w 169"/>
                <a:gd name="T15" fmla="*/ 10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64">
                  <a:moveTo>
                    <a:pt x="163" y="104"/>
                  </a:moveTo>
                  <a:cubicBezTo>
                    <a:pt x="169" y="110"/>
                    <a:pt x="169" y="121"/>
                    <a:pt x="162" y="129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0" y="163"/>
                    <a:pt x="119" y="164"/>
                    <a:pt x="112" y="158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05" y="151"/>
                    <a:pt x="0" y="41"/>
                    <a:pt x="7" y="3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9" y="0"/>
                    <a:pt x="156" y="97"/>
                    <a:pt x="163" y="104"/>
                  </a:cubicBezTo>
                  <a:close/>
                </a:path>
              </a:pathLst>
            </a:custGeom>
            <a:solidFill>
              <a:srgbClr val="3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4000501" y="771525"/>
              <a:ext cx="271463" cy="58738"/>
            </a:xfrm>
            <a:custGeom>
              <a:avLst/>
              <a:gdLst>
                <a:gd name="T0" fmla="*/ 93 w 93"/>
                <a:gd name="T1" fmla="*/ 10 h 20"/>
                <a:gd name="T2" fmla="*/ 83 w 93"/>
                <a:gd name="T3" fmla="*/ 20 h 20"/>
                <a:gd name="T4" fmla="*/ 9 w 93"/>
                <a:gd name="T5" fmla="*/ 20 h 20"/>
                <a:gd name="T6" fmla="*/ 0 w 93"/>
                <a:gd name="T7" fmla="*/ 10 h 20"/>
                <a:gd name="T8" fmla="*/ 0 w 93"/>
                <a:gd name="T9" fmla="*/ 10 h 20"/>
                <a:gd name="T10" fmla="*/ 9 w 93"/>
                <a:gd name="T11" fmla="*/ 0 h 20"/>
                <a:gd name="T12" fmla="*/ 83 w 93"/>
                <a:gd name="T13" fmla="*/ 0 h 20"/>
                <a:gd name="T14" fmla="*/ 93 w 93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0">
                  <a:moveTo>
                    <a:pt x="93" y="10"/>
                  </a:moveTo>
                  <a:cubicBezTo>
                    <a:pt x="93" y="15"/>
                    <a:pt x="89" y="20"/>
                    <a:pt x="83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9" y="0"/>
                    <a:pt x="93" y="4"/>
                    <a:pt x="93" y="10"/>
                  </a:cubicBezTo>
                  <a:close/>
                </a:path>
              </a:pathLst>
            </a:custGeom>
            <a:solidFill>
              <a:srgbClr val="A6C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4108451" y="663575"/>
              <a:ext cx="55563" cy="271463"/>
            </a:xfrm>
            <a:custGeom>
              <a:avLst/>
              <a:gdLst>
                <a:gd name="T0" fmla="*/ 9 w 19"/>
                <a:gd name="T1" fmla="*/ 0 h 93"/>
                <a:gd name="T2" fmla="*/ 19 w 19"/>
                <a:gd name="T3" fmla="*/ 10 h 93"/>
                <a:gd name="T4" fmla="*/ 19 w 19"/>
                <a:gd name="T5" fmla="*/ 84 h 93"/>
                <a:gd name="T6" fmla="*/ 9 w 19"/>
                <a:gd name="T7" fmla="*/ 93 h 93"/>
                <a:gd name="T8" fmla="*/ 9 w 19"/>
                <a:gd name="T9" fmla="*/ 93 h 93"/>
                <a:gd name="T10" fmla="*/ 0 w 19"/>
                <a:gd name="T11" fmla="*/ 84 h 93"/>
                <a:gd name="T12" fmla="*/ 0 w 19"/>
                <a:gd name="T13" fmla="*/ 10 h 93"/>
                <a:gd name="T14" fmla="*/ 9 w 19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3">
                  <a:moveTo>
                    <a:pt x="9" y="0"/>
                  </a:moveTo>
                  <a:cubicBezTo>
                    <a:pt x="15" y="0"/>
                    <a:pt x="19" y="4"/>
                    <a:pt x="19" y="10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9"/>
                    <a:pt x="15" y="93"/>
                    <a:pt x="9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4" y="93"/>
                    <a:pt x="0" y="89"/>
                    <a:pt x="0" y="8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A6C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6"/>
            <p:cNvSpPr>
              <a:spLocks/>
            </p:cNvSpPr>
            <p:nvPr/>
          </p:nvSpPr>
          <p:spPr bwMode="auto">
            <a:xfrm>
              <a:off x="3590926" y="844550"/>
              <a:ext cx="354013" cy="287338"/>
            </a:xfrm>
            <a:custGeom>
              <a:avLst/>
              <a:gdLst>
                <a:gd name="T0" fmla="*/ 105 w 121"/>
                <a:gd name="T1" fmla="*/ 93 h 98"/>
                <a:gd name="T2" fmla="*/ 7 w 121"/>
                <a:gd name="T3" fmla="*/ 15 h 98"/>
                <a:gd name="T4" fmla="*/ 7 w 121"/>
                <a:gd name="T5" fmla="*/ 15 h 98"/>
                <a:gd name="T6" fmla="*/ 1 w 121"/>
                <a:gd name="T7" fmla="*/ 7 h 98"/>
                <a:gd name="T8" fmla="*/ 1 w 121"/>
                <a:gd name="T9" fmla="*/ 7 h 98"/>
                <a:gd name="T10" fmla="*/ 9 w 121"/>
                <a:gd name="T11" fmla="*/ 0 h 98"/>
                <a:gd name="T12" fmla="*/ 9 w 121"/>
                <a:gd name="T13" fmla="*/ 0 h 98"/>
                <a:gd name="T14" fmla="*/ 119 w 121"/>
                <a:gd name="T15" fmla="*/ 88 h 98"/>
                <a:gd name="T16" fmla="*/ 119 w 121"/>
                <a:gd name="T17" fmla="*/ 88 h 98"/>
                <a:gd name="T18" fmla="*/ 115 w 121"/>
                <a:gd name="T19" fmla="*/ 98 h 98"/>
                <a:gd name="T20" fmla="*/ 115 w 121"/>
                <a:gd name="T21" fmla="*/ 98 h 98"/>
                <a:gd name="T22" fmla="*/ 112 w 121"/>
                <a:gd name="T23" fmla="*/ 98 h 98"/>
                <a:gd name="T24" fmla="*/ 112 w 121"/>
                <a:gd name="T25" fmla="*/ 98 h 98"/>
                <a:gd name="T26" fmla="*/ 105 w 121"/>
                <a:gd name="T27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98">
                  <a:moveTo>
                    <a:pt x="105" y="93"/>
                  </a:moveTo>
                  <a:cubicBezTo>
                    <a:pt x="91" y="51"/>
                    <a:pt x="53" y="19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4"/>
                    <a:pt x="0" y="11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3"/>
                    <a:pt x="5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1" y="5"/>
                    <a:pt x="103" y="41"/>
                    <a:pt x="119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92"/>
                    <a:pt x="118" y="96"/>
                    <a:pt x="115" y="98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14" y="98"/>
                    <a:pt x="113" y="98"/>
                    <a:pt x="112" y="98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09" y="98"/>
                    <a:pt x="106" y="96"/>
                    <a:pt x="105" y="93"/>
                  </a:cubicBezTo>
                  <a:close/>
                </a:path>
              </a:pathLst>
            </a:custGeom>
            <a:solidFill>
              <a:srgbClr val="23A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Oval 17"/>
            <p:cNvSpPr>
              <a:spLocks noChangeArrowheads="1"/>
            </p:cNvSpPr>
            <p:nvPr/>
          </p:nvSpPr>
          <p:spPr bwMode="auto">
            <a:xfrm>
              <a:off x="3906838" y="1149350"/>
              <a:ext cx="52388" cy="52388"/>
            </a:xfrm>
            <a:prstGeom prst="ellipse">
              <a:avLst/>
            </a:prstGeom>
            <a:solidFill>
              <a:srgbClr val="23A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078226" y="1499091"/>
            <a:ext cx="2390398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经验概述</a:t>
            </a: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教育改革  经验概述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613092" y="3268695"/>
            <a:ext cx="172354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海纳百川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5247894" y="2911404"/>
            <a:ext cx="1655322" cy="1440000"/>
            <a:chOff x="5247894" y="3088828"/>
            <a:chExt cx="1655322" cy="1440000"/>
          </a:xfrm>
        </p:grpSpPr>
        <p:sp>
          <p:nvSpPr>
            <p:cNvPr id="53" name="椭圆 52"/>
            <p:cNvSpPr/>
            <p:nvPr userDrawn="1"/>
          </p:nvSpPr>
          <p:spPr>
            <a:xfrm>
              <a:off x="5376000" y="3088828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15"/>
            <p:cNvSpPr txBox="1"/>
            <p:nvPr userDrawn="1"/>
          </p:nvSpPr>
          <p:spPr>
            <a:xfrm>
              <a:off x="5247894" y="3857044"/>
              <a:ext cx="1655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Adobe 宋体 Std L" pitchFamily="18" charset="-122"/>
                </a:rPr>
                <a:t>Contents Page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endParaRPr>
            </a:p>
          </p:txBody>
        </p:sp>
        <p:sp>
          <p:nvSpPr>
            <p:cNvPr id="55" name="文本框 13"/>
            <p:cNvSpPr txBox="1"/>
            <p:nvPr userDrawn="1"/>
          </p:nvSpPr>
          <p:spPr>
            <a:xfrm>
              <a:off x="5247894" y="3416514"/>
              <a:ext cx="1655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/>
                </a:rPr>
                <a:t>目录页</a:t>
              </a: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2281976" y="5058132"/>
            <a:ext cx="172354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持之以恒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开展教学实践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8250828" y="1499091"/>
            <a:ext cx="172354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行贵日新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实施学科调研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8951944" y="3254627"/>
            <a:ext cx="172354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驶向深蓝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探索评价改革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8270148" y="5043799"/>
            <a:ext cx="2390398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结语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面向未来  自我激励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2628171" y="337888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0073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3322653" y="516705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0073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9262547" y="160409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9975176" y="335346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8846134" y="514147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</a:p>
        </p:txBody>
      </p:sp>
    </p:spTree>
    <p:extLst>
      <p:ext uri="{BB962C8B-B14F-4D97-AF65-F5344CB8AC3E}">
        <p14:creationId xmlns:p14="http://schemas.microsoft.com/office/powerpoint/2010/main" val="225258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遵循规律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形成教学规范，优化教学过程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32857" y="2103672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课堂对话   概念理解   问题解决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5"/>
          <a:stretch>
            <a:fillRect/>
          </a:stretch>
        </p:blipFill>
        <p:spPr>
          <a:xfrm>
            <a:off x="1413182" y="2842159"/>
            <a:ext cx="3980402" cy="2667006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6"/>
          <a:stretch>
            <a:fillRect/>
          </a:stretch>
        </p:blipFill>
        <p:spPr>
          <a:xfrm>
            <a:off x="5663274" y="1958429"/>
            <a:ext cx="5446333" cy="35507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13182" y="5719058"/>
            <a:ext cx="9696425" cy="687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667579" y="5877968"/>
            <a:ext cx="944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阅读   思考   交流   表达 </a:t>
            </a:r>
            <a:r>
              <a:rPr lang="zh-CN" altLang="en-US" kern="0" spc="300" dirty="0">
                <a:latin typeface="微软雅黑" pitchFamily="34" charset="-122"/>
                <a:ea typeface="微软雅黑" pitchFamily="34" charset="-122"/>
              </a:rPr>
              <a:t>（课堂问答  数学阅读  数学语言运用  学习反思）</a:t>
            </a:r>
            <a:endParaRPr lang="en-US" altLang="zh-CN" kern="0" spc="3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4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因材施教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丰富学习经历，完善学习方式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300297" y="3457401"/>
            <a:ext cx="1163290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10619859" y="3457400"/>
            <a:ext cx="1163290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9284186" y="2863132"/>
            <a:ext cx="1163290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10603748" y="2863131"/>
            <a:ext cx="1163290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85652" y="290684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体验性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0722990" y="291315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实践性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402785" y="3502917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探究性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0740123" y="3509229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协作性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06107" y="1786276"/>
            <a:ext cx="2759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完善数学学习方式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需要从学习活动设计突破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126" y="4089290"/>
            <a:ext cx="1725466" cy="2433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76" y="1926779"/>
            <a:ext cx="4255597" cy="3191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22" y="3738213"/>
            <a:ext cx="2998481" cy="2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6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因材施教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丰富学习经历，完善学习方式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5" y="1906915"/>
            <a:ext cx="3419250" cy="22646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62" y="3806129"/>
            <a:ext cx="4057989" cy="27105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5" y="4251982"/>
            <a:ext cx="3419250" cy="22646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262" y="1906915"/>
            <a:ext cx="4052578" cy="1828789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9284186" y="2863132"/>
            <a:ext cx="2554318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932132" y="291225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共同愿景</a:t>
            </a:r>
            <a:endParaRPr lang="zh-CN" altLang="en-US" spc="3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06107" y="1786276"/>
            <a:ext cx="2759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完善数学学习方式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需要从教学组织方式突破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9295906" y="3491673"/>
            <a:ext cx="2554318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943852" y="3540792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积极互赖</a:t>
            </a:r>
            <a:endParaRPr lang="zh-CN" altLang="en-US" spc="300" dirty="0">
              <a:solidFill>
                <a:schemeClr val="bg1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9295907" y="4135546"/>
            <a:ext cx="2554318" cy="456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943853" y="418466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个人责任</a:t>
            </a:r>
            <a:endParaRPr lang="zh-CN" altLang="en-US" spc="300" dirty="0">
              <a:solidFill>
                <a:schemeClr val="bg1"/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307627" y="4812786"/>
            <a:ext cx="2554318" cy="17038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0345139" y="557192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榜样示范</a:t>
            </a:r>
            <a:endParaRPr lang="zh-CN" altLang="en-US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9842702" y="5104125"/>
            <a:ext cx="360241" cy="1106294"/>
            <a:chOff x="7262322" y="1166813"/>
            <a:chExt cx="1338752" cy="411128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3" name="Freeform 90"/>
            <p:cNvSpPr>
              <a:spLocks noEditPoints="1"/>
            </p:cNvSpPr>
            <p:nvPr/>
          </p:nvSpPr>
          <p:spPr bwMode="auto">
            <a:xfrm flipV="1">
              <a:off x="7269163" y="1166813"/>
              <a:ext cx="1123950" cy="971550"/>
            </a:xfrm>
            <a:custGeom>
              <a:avLst/>
              <a:gdLst>
                <a:gd name="T0" fmla="*/ 1784 w 3091"/>
                <a:gd name="T1" fmla="*/ 2692 h 2692"/>
                <a:gd name="T2" fmla="*/ 3022 w 3091"/>
                <a:gd name="T3" fmla="*/ 1500 h 2692"/>
                <a:gd name="T4" fmla="*/ 2589 w 3091"/>
                <a:gd name="T5" fmla="*/ 850 h 2692"/>
                <a:gd name="T6" fmla="*/ 2429 w 3091"/>
                <a:gd name="T7" fmla="*/ 304 h 2692"/>
                <a:gd name="T8" fmla="*/ 2257 w 3091"/>
                <a:gd name="T9" fmla="*/ 889 h 2692"/>
                <a:gd name="T10" fmla="*/ 2628 w 3091"/>
                <a:gd name="T11" fmla="*/ 1019 h 2692"/>
                <a:gd name="T12" fmla="*/ 2500 w 3091"/>
                <a:gd name="T13" fmla="*/ 1574 h 2692"/>
                <a:gd name="T14" fmla="*/ 2051 w 3091"/>
                <a:gd name="T15" fmla="*/ 1471 h 2692"/>
                <a:gd name="T16" fmla="*/ 2236 w 3091"/>
                <a:gd name="T17" fmla="*/ 885 h 2692"/>
                <a:gd name="T18" fmla="*/ 1802 w 3091"/>
                <a:gd name="T19" fmla="*/ 743 h 2692"/>
                <a:gd name="T20" fmla="*/ 2099 w 3091"/>
                <a:gd name="T21" fmla="*/ 456 h 2692"/>
                <a:gd name="T22" fmla="*/ 1884 w 3091"/>
                <a:gd name="T23" fmla="*/ 234 h 2692"/>
                <a:gd name="T24" fmla="*/ 1569 w 3091"/>
                <a:gd name="T25" fmla="*/ 371 h 2692"/>
                <a:gd name="T26" fmla="*/ 1618 w 3091"/>
                <a:gd name="T27" fmla="*/ 431 h 2692"/>
                <a:gd name="T28" fmla="*/ 1481 w 3091"/>
                <a:gd name="T29" fmla="*/ 940 h 2692"/>
                <a:gd name="T30" fmla="*/ 1260 w 3091"/>
                <a:gd name="T31" fmla="*/ 628 h 2692"/>
                <a:gd name="T32" fmla="*/ 894 w 3091"/>
                <a:gd name="T33" fmla="*/ 788 h 2692"/>
                <a:gd name="T34" fmla="*/ 702 w 3091"/>
                <a:gd name="T35" fmla="*/ 659 h 2692"/>
                <a:gd name="T36" fmla="*/ 734 w 3091"/>
                <a:gd name="T37" fmla="*/ 569 h 2692"/>
                <a:gd name="T38" fmla="*/ 506 w 3091"/>
                <a:gd name="T39" fmla="*/ 562 h 2692"/>
                <a:gd name="T40" fmla="*/ 0 w 3091"/>
                <a:gd name="T41" fmla="*/ 836 h 2692"/>
                <a:gd name="T42" fmla="*/ 283 w 3091"/>
                <a:gd name="T43" fmla="*/ 844 h 2692"/>
                <a:gd name="T44" fmla="*/ 1400 w 3091"/>
                <a:gd name="T45" fmla="*/ 2483 h 2692"/>
                <a:gd name="T46" fmla="*/ 1480 w 3091"/>
                <a:gd name="T47" fmla="*/ 1957 h 2692"/>
                <a:gd name="T48" fmla="*/ 1161 w 3091"/>
                <a:gd name="T49" fmla="*/ 2130 h 2692"/>
                <a:gd name="T50" fmla="*/ 1282 w 3091"/>
                <a:gd name="T51" fmla="*/ 1586 h 2692"/>
                <a:gd name="T52" fmla="*/ 1476 w 3091"/>
                <a:gd name="T53" fmla="*/ 959 h 2692"/>
                <a:gd name="T54" fmla="*/ 1300 w 3091"/>
                <a:gd name="T55" fmla="*/ 1579 h 2692"/>
                <a:gd name="T56" fmla="*/ 1752 w 3091"/>
                <a:gd name="T57" fmla="*/ 1710 h 2692"/>
                <a:gd name="T58" fmla="*/ 1686 w 3091"/>
                <a:gd name="T59" fmla="*/ 2199 h 2692"/>
                <a:gd name="T60" fmla="*/ 2008 w 3091"/>
                <a:gd name="T61" fmla="*/ 2466 h 2692"/>
                <a:gd name="T62" fmla="*/ 1443 w 3091"/>
                <a:gd name="T63" fmla="*/ 2501 h 2692"/>
                <a:gd name="T64" fmla="*/ 2230 w 3091"/>
                <a:gd name="T65" fmla="*/ 1799 h 2692"/>
                <a:gd name="T66" fmla="*/ 2302 w 3091"/>
                <a:gd name="T67" fmla="*/ 2237 h 2692"/>
                <a:gd name="T68" fmla="*/ 2518 w 3091"/>
                <a:gd name="T69" fmla="*/ 1570 h 2692"/>
                <a:gd name="T70" fmla="*/ 3030 w 3091"/>
                <a:gd name="T71" fmla="*/ 1513 h 2692"/>
                <a:gd name="T72" fmla="*/ 2826 w 3091"/>
                <a:gd name="T73" fmla="*/ 1784 h 2692"/>
                <a:gd name="T74" fmla="*/ 1739 w 3091"/>
                <a:gd name="T75" fmla="*/ 1680 h 2692"/>
                <a:gd name="T76" fmla="*/ 1923 w 3091"/>
                <a:gd name="T77" fmla="*/ 1123 h 2692"/>
                <a:gd name="T78" fmla="*/ 1739 w 3091"/>
                <a:gd name="T79" fmla="*/ 1680 h 2692"/>
                <a:gd name="T80" fmla="*/ 931 w 3091"/>
                <a:gd name="T81" fmla="*/ 845 h 2692"/>
                <a:gd name="T82" fmla="*/ 844 w 3091"/>
                <a:gd name="T83" fmla="*/ 1368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91" h="2692">
                  <a:moveTo>
                    <a:pt x="1443" y="2501"/>
                  </a:moveTo>
                  <a:cubicBezTo>
                    <a:pt x="1525" y="2607"/>
                    <a:pt x="1652" y="2673"/>
                    <a:pt x="1784" y="2692"/>
                  </a:cubicBezTo>
                  <a:cubicBezTo>
                    <a:pt x="2221" y="2321"/>
                    <a:pt x="2650" y="1940"/>
                    <a:pt x="3091" y="1573"/>
                  </a:cubicBezTo>
                  <a:cubicBezTo>
                    <a:pt x="3059" y="1558"/>
                    <a:pt x="3040" y="1529"/>
                    <a:pt x="3022" y="1500"/>
                  </a:cubicBezTo>
                  <a:lnTo>
                    <a:pt x="2974" y="1497"/>
                  </a:lnTo>
                  <a:cubicBezTo>
                    <a:pt x="2750" y="1359"/>
                    <a:pt x="2647" y="1096"/>
                    <a:pt x="2589" y="850"/>
                  </a:cubicBezTo>
                  <a:cubicBezTo>
                    <a:pt x="2502" y="564"/>
                    <a:pt x="2469" y="252"/>
                    <a:pt x="2295" y="0"/>
                  </a:cubicBezTo>
                  <a:cubicBezTo>
                    <a:pt x="2331" y="105"/>
                    <a:pt x="2394" y="199"/>
                    <a:pt x="2429" y="304"/>
                  </a:cubicBezTo>
                  <a:cubicBezTo>
                    <a:pt x="2318" y="380"/>
                    <a:pt x="2192" y="441"/>
                    <a:pt x="2107" y="549"/>
                  </a:cubicBezTo>
                  <a:cubicBezTo>
                    <a:pt x="2175" y="655"/>
                    <a:pt x="2168" y="795"/>
                    <a:pt x="2257" y="889"/>
                  </a:cubicBezTo>
                  <a:cubicBezTo>
                    <a:pt x="2329" y="797"/>
                    <a:pt x="2439" y="750"/>
                    <a:pt x="2526" y="676"/>
                  </a:cubicBezTo>
                  <a:cubicBezTo>
                    <a:pt x="2564" y="789"/>
                    <a:pt x="2586" y="907"/>
                    <a:pt x="2628" y="1019"/>
                  </a:cubicBezTo>
                  <a:cubicBezTo>
                    <a:pt x="2539" y="1081"/>
                    <a:pt x="2464" y="1166"/>
                    <a:pt x="2361" y="1205"/>
                  </a:cubicBezTo>
                  <a:cubicBezTo>
                    <a:pt x="2333" y="1347"/>
                    <a:pt x="2441" y="1456"/>
                    <a:pt x="2500" y="1574"/>
                  </a:cubicBezTo>
                  <a:cubicBezTo>
                    <a:pt x="2407" y="1641"/>
                    <a:pt x="2320" y="1715"/>
                    <a:pt x="2229" y="1784"/>
                  </a:cubicBezTo>
                  <a:cubicBezTo>
                    <a:pt x="2160" y="1685"/>
                    <a:pt x="2094" y="1584"/>
                    <a:pt x="2051" y="1471"/>
                  </a:cubicBezTo>
                  <a:cubicBezTo>
                    <a:pt x="2154" y="1394"/>
                    <a:pt x="2263" y="1324"/>
                    <a:pt x="2347" y="1225"/>
                  </a:cubicBezTo>
                  <a:cubicBezTo>
                    <a:pt x="2288" y="1120"/>
                    <a:pt x="2262" y="1001"/>
                    <a:pt x="2236" y="885"/>
                  </a:cubicBezTo>
                  <a:cubicBezTo>
                    <a:pt x="2120" y="937"/>
                    <a:pt x="2031" y="1032"/>
                    <a:pt x="1916" y="1085"/>
                  </a:cubicBezTo>
                  <a:cubicBezTo>
                    <a:pt x="1886" y="969"/>
                    <a:pt x="1848" y="855"/>
                    <a:pt x="1802" y="743"/>
                  </a:cubicBezTo>
                  <a:cubicBezTo>
                    <a:pt x="1895" y="678"/>
                    <a:pt x="1981" y="599"/>
                    <a:pt x="2090" y="561"/>
                  </a:cubicBezTo>
                  <a:cubicBezTo>
                    <a:pt x="2093" y="526"/>
                    <a:pt x="2096" y="491"/>
                    <a:pt x="2099" y="456"/>
                  </a:cubicBezTo>
                  <a:cubicBezTo>
                    <a:pt x="2057" y="372"/>
                    <a:pt x="2012" y="288"/>
                    <a:pt x="1951" y="216"/>
                  </a:cubicBezTo>
                  <a:cubicBezTo>
                    <a:pt x="1934" y="220"/>
                    <a:pt x="1901" y="229"/>
                    <a:pt x="1884" y="234"/>
                  </a:cubicBezTo>
                  <a:cubicBezTo>
                    <a:pt x="1788" y="287"/>
                    <a:pt x="1699" y="352"/>
                    <a:pt x="1601" y="403"/>
                  </a:cubicBezTo>
                  <a:lnTo>
                    <a:pt x="1569" y="371"/>
                  </a:lnTo>
                  <a:cubicBezTo>
                    <a:pt x="1568" y="389"/>
                    <a:pt x="1566" y="424"/>
                    <a:pt x="1565" y="441"/>
                  </a:cubicBezTo>
                  <a:cubicBezTo>
                    <a:pt x="1578" y="439"/>
                    <a:pt x="1605" y="434"/>
                    <a:pt x="1618" y="431"/>
                  </a:cubicBezTo>
                  <a:cubicBezTo>
                    <a:pt x="1683" y="527"/>
                    <a:pt x="1738" y="628"/>
                    <a:pt x="1790" y="731"/>
                  </a:cubicBezTo>
                  <a:cubicBezTo>
                    <a:pt x="1686" y="799"/>
                    <a:pt x="1583" y="869"/>
                    <a:pt x="1481" y="940"/>
                  </a:cubicBezTo>
                  <a:cubicBezTo>
                    <a:pt x="1420" y="839"/>
                    <a:pt x="1375" y="722"/>
                    <a:pt x="1279" y="646"/>
                  </a:cubicBezTo>
                  <a:cubicBezTo>
                    <a:pt x="1275" y="642"/>
                    <a:pt x="1265" y="632"/>
                    <a:pt x="1260" y="628"/>
                  </a:cubicBezTo>
                  <a:cubicBezTo>
                    <a:pt x="1155" y="691"/>
                    <a:pt x="1051" y="757"/>
                    <a:pt x="948" y="825"/>
                  </a:cubicBezTo>
                  <a:cubicBezTo>
                    <a:pt x="935" y="815"/>
                    <a:pt x="908" y="797"/>
                    <a:pt x="894" y="788"/>
                  </a:cubicBezTo>
                  <a:cubicBezTo>
                    <a:pt x="864" y="825"/>
                    <a:pt x="818" y="895"/>
                    <a:pt x="765" y="846"/>
                  </a:cubicBezTo>
                  <a:cubicBezTo>
                    <a:pt x="694" y="810"/>
                    <a:pt x="711" y="724"/>
                    <a:pt x="702" y="659"/>
                  </a:cubicBezTo>
                  <a:cubicBezTo>
                    <a:pt x="684" y="649"/>
                    <a:pt x="648" y="631"/>
                    <a:pt x="630" y="621"/>
                  </a:cubicBezTo>
                  <a:cubicBezTo>
                    <a:pt x="665" y="605"/>
                    <a:pt x="700" y="587"/>
                    <a:pt x="734" y="569"/>
                  </a:cubicBezTo>
                  <a:cubicBezTo>
                    <a:pt x="728" y="524"/>
                    <a:pt x="746" y="483"/>
                    <a:pt x="760" y="442"/>
                  </a:cubicBezTo>
                  <a:cubicBezTo>
                    <a:pt x="686" y="499"/>
                    <a:pt x="610" y="582"/>
                    <a:pt x="506" y="562"/>
                  </a:cubicBezTo>
                  <a:lnTo>
                    <a:pt x="469" y="561"/>
                  </a:lnTo>
                  <a:cubicBezTo>
                    <a:pt x="306" y="642"/>
                    <a:pt x="157" y="746"/>
                    <a:pt x="0" y="836"/>
                  </a:cubicBezTo>
                  <a:cubicBezTo>
                    <a:pt x="28" y="878"/>
                    <a:pt x="57" y="919"/>
                    <a:pt x="85" y="961"/>
                  </a:cubicBezTo>
                  <a:cubicBezTo>
                    <a:pt x="150" y="920"/>
                    <a:pt x="216" y="881"/>
                    <a:pt x="283" y="844"/>
                  </a:cubicBezTo>
                  <a:cubicBezTo>
                    <a:pt x="408" y="910"/>
                    <a:pt x="533" y="983"/>
                    <a:pt x="626" y="1091"/>
                  </a:cubicBezTo>
                  <a:cubicBezTo>
                    <a:pt x="995" y="1491"/>
                    <a:pt x="1005" y="2100"/>
                    <a:pt x="1400" y="2483"/>
                  </a:cubicBezTo>
                  <a:cubicBezTo>
                    <a:pt x="1484" y="2393"/>
                    <a:pt x="1580" y="2312"/>
                    <a:pt x="1691" y="2255"/>
                  </a:cubicBezTo>
                  <a:cubicBezTo>
                    <a:pt x="1611" y="2163"/>
                    <a:pt x="1537" y="2065"/>
                    <a:pt x="1480" y="1957"/>
                  </a:cubicBezTo>
                  <a:cubicBezTo>
                    <a:pt x="1458" y="1943"/>
                    <a:pt x="1435" y="1930"/>
                    <a:pt x="1412" y="1917"/>
                  </a:cubicBezTo>
                  <a:cubicBezTo>
                    <a:pt x="1349" y="2010"/>
                    <a:pt x="1242" y="2055"/>
                    <a:pt x="1161" y="2130"/>
                  </a:cubicBezTo>
                  <a:cubicBezTo>
                    <a:pt x="1105" y="2014"/>
                    <a:pt x="1064" y="1890"/>
                    <a:pt x="1000" y="1777"/>
                  </a:cubicBezTo>
                  <a:cubicBezTo>
                    <a:pt x="1085" y="1702"/>
                    <a:pt x="1173" y="1622"/>
                    <a:pt x="1282" y="1586"/>
                  </a:cubicBezTo>
                  <a:cubicBezTo>
                    <a:pt x="1308" y="1431"/>
                    <a:pt x="1204" y="1301"/>
                    <a:pt x="1165" y="1158"/>
                  </a:cubicBezTo>
                  <a:cubicBezTo>
                    <a:pt x="1269" y="1093"/>
                    <a:pt x="1372" y="1025"/>
                    <a:pt x="1476" y="959"/>
                  </a:cubicBezTo>
                  <a:cubicBezTo>
                    <a:pt x="1519" y="1078"/>
                    <a:pt x="1562" y="1198"/>
                    <a:pt x="1605" y="1318"/>
                  </a:cubicBezTo>
                  <a:cubicBezTo>
                    <a:pt x="1504" y="1405"/>
                    <a:pt x="1361" y="1453"/>
                    <a:pt x="1300" y="1579"/>
                  </a:cubicBezTo>
                  <a:cubicBezTo>
                    <a:pt x="1355" y="1687"/>
                    <a:pt x="1401" y="1800"/>
                    <a:pt x="1437" y="1916"/>
                  </a:cubicBezTo>
                  <a:cubicBezTo>
                    <a:pt x="1556" y="1869"/>
                    <a:pt x="1638" y="1765"/>
                    <a:pt x="1752" y="1710"/>
                  </a:cubicBezTo>
                  <a:cubicBezTo>
                    <a:pt x="1799" y="1824"/>
                    <a:pt x="1871" y="1923"/>
                    <a:pt x="1942" y="2022"/>
                  </a:cubicBezTo>
                  <a:cubicBezTo>
                    <a:pt x="1853" y="2076"/>
                    <a:pt x="1788" y="2167"/>
                    <a:pt x="1686" y="2199"/>
                  </a:cubicBezTo>
                  <a:cubicBezTo>
                    <a:pt x="1693" y="2230"/>
                    <a:pt x="1700" y="2262"/>
                    <a:pt x="1708" y="2293"/>
                  </a:cubicBezTo>
                  <a:cubicBezTo>
                    <a:pt x="1803" y="2358"/>
                    <a:pt x="1898" y="2425"/>
                    <a:pt x="2008" y="2466"/>
                  </a:cubicBezTo>
                  <a:cubicBezTo>
                    <a:pt x="1937" y="2548"/>
                    <a:pt x="1850" y="2613"/>
                    <a:pt x="1765" y="2680"/>
                  </a:cubicBezTo>
                  <a:cubicBezTo>
                    <a:pt x="1641" y="2654"/>
                    <a:pt x="1540" y="2578"/>
                    <a:pt x="1443" y="2501"/>
                  </a:cubicBezTo>
                  <a:moveTo>
                    <a:pt x="1962" y="2008"/>
                  </a:moveTo>
                  <a:cubicBezTo>
                    <a:pt x="2058" y="1947"/>
                    <a:pt x="2143" y="1872"/>
                    <a:pt x="2230" y="1799"/>
                  </a:cubicBezTo>
                  <a:cubicBezTo>
                    <a:pt x="2317" y="1892"/>
                    <a:pt x="2423" y="1966"/>
                    <a:pt x="2536" y="2025"/>
                  </a:cubicBezTo>
                  <a:cubicBezTo>
                    <a:pt x="2455" y="2092"/>
                    <a:pt x="2375" y="2161"/>
                    <a:pt x="2302" y="2237"/>
                  </a:cubicBezTo>
                  <a:cubicBezTo>
                    <a:pt x="2172" y="2195"/>
                    <a:pt x="2045" y="2118"/>
                    <a:pt x="1962" y="2008"/>
                  </a:cubicBezTo>
                  <a:moveTo>
                    <a:pt x="2518" y="1570"/>
                  </a:moveTo>
                  <a:cubicBezTo>
                    <a:pt x="2608" y="1497"/>
                    <a:pt x="2698" y="1424"/>
                    <a:pt x="2790" y="1354"/>
                  </a:cubicBezTo>
                  <a:cubicBezTo>
                    <a:pt x="2864" y="1414"/>
                    <a:pt x="2918" y="1535"/>
                    <a:pt x="3030" y="1513"/>
                  </a:cubicBezTo>
                  <a:lnTo>
                    <a:pt x="3046" y="1583"/>
                  </a:lnTo>
                  <a:cubicBezTo>
                    <a:pt x="2974" y="1652"/>
                    <a:pt x="2895" y="1712"/>
                    <a:pt x="2826" y="1784"/>
                  </a:cubicBezTo>
                  <a:cubicBezTo>
                    <a:pt x="2701" y="1754"/>
                    <a:pt x="2606" y="1659"/>
                    <a:pt x="2518" y="1570"/>
                  </a:cubicBezTo>
                  <a:moveTo>
                    <a:pt x="1739" y="1680"/>
                  </a:moveTo>
                  <a:cubicBezTo>
                    <a:pt x="1704" y="1560"/>
                    <a:pt x="1657" y="1445"/>
                    <a:pt x="1617" y="1327"/>
                  </a:cubicBezTo>
                  <a:cubicBezTo>
                    <a:pt x="1720" y="1260"/>
                    <a:pt x="1809" y="1167"/>
                    <a:pt x="1923" y="1123"/>
                  </a:cubicBezTo>
                  <a:cubicBezTo>
                    <a:pt x="1948" y="1243"/>
                    <a:pt x="1996" y="1356"/>
                    <a:pt x="2035" y="1472"/>
                  </a:cubicBezTo>
                  <a:cubicBezTo>
                    <a:pt x="1932" y="1536"/>
                    <a:pt x="1848" y="1626"/>
                    <a:pt x="1739" y="1680"/>
                  </a:cubicBezTo>
                  <a:moveTo>
                    <a:pt x="615" y="1044"/>
                  </a:moveTo>
                  <a:cubicBezTo>
                    <a:pt x="724" y="984"/>
                    <a:pt x="828" y="916"/>
                    <a:pt x="931" y="845"/>
                  </a:cubicBezTo>
                  <a:cubicBezTo>
                    <a:pt x="1026" y="934"/>
                    <a:pt x="1083" y="1052"/>
                    <a:pt x="1151" y="1161"/>
                  </a:cubicBezTo>
                  <a:cubicBezTo>
                    <a:pt x="1046" y="1227"/>
                    <a:pt x="944" y="1296"/>
                    <a:pt x="844" y="1368"/>
                  </a:cubicBezTo>
                  <a:cubicBezTo>
                    <a:pt x="773" y="1256"/>
                    <a:pt x="699" y="1146"/>
                    <a:pt x="615" y="104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任意多边形 43"/>
            <p:cNvSpPr>
              <a:spLocks/>
            </p:cNvSpPr>
            <p:nvPr/>
          </p:nvSpPr>
          <p:spPr bwMode="auto">
            <a:xfrm flipV="1">
              <a:off x="7262322" y="1904999"/>
              <a:ext cx="1338752" cy="3373097"/>
            </a:xfrm>
            <a:custGeom>
              <a:avLst/>
              <a:gdLst>
                <a:gd name="connsiteX0" fmla="*/ 471596 w 1338752"/>
                <a:gd name="connsiteY0" fmla="*/ 3373097 h 3373097"/>
                <a:gd name="connsiteX1" fmla="*/ 575451 w 1338752"/>
                <a:gd name="connsiteY1" fmla="*/ 3299089 h 3373097"/>
                <a:gd name="connsiteX2" fmla="*/ 576904 w 1338752"/>
                <a:gd name="connsiteY2" fmla="*/ 3273818 h 3373097"/>
                <a:gd name="connsiteX3" fmla="*/ 493747 w 1338752"/>
                <a:gd name="connsiteY3" fmla="*/ 3212807 h 3373097"/>
                <a:gd name="connsiteX4" fmla="*/ 614669 w 1338752"/>
                <a:gd name="connsiteY4" fmla="*/ 3139160 h 3373097"/>
                <a:gd name="connsiteX5" fmla="*/ 706541 w 1338752"/>
                <a:gd name="connsiteY5" fmla="*/ 3210640 h 3373097"/>
                <a:gd name="connsiteX6" fmla="*/ 691290 w 1338752"/>
                <a:gd name="connsiteY6" fmla="*/ 3224359 h 3373097"/>
                <a:gd name="connsiteX7" fmla="*/ 715620 w 1338752"/>
                <a:gd name="connsiteY7" fmla="*/ 3217861 h 3373097"/>
                <a:gd name="connsiteX8" fmla="*/ 840537 w 1338752"/>
                <a:gd name="connsiteY8" fmla="*/ 3139882 h 3373097"/>
                <a:gd name="connsiteX9" fmla="*/ 750480 w 1338752"/>
                <a:gd name="connsiteY9" fmla="*/ 3062625 h 3373097"/>
                <a:gd name="connsiteX10" fmla="*/ 1125231 w 1338752"/>
                <a:gd name="connsiteY10" fmla="*/ 2834824 h 3373097"/>
                <a:gd name="connsiteX11" fmla="*/ 1188053 w 1338752"/>
                <a:gd name="connsiteY11" fmla="*/ 2913164 h 3373097"/>
                <a:gd name="connsiteX12" fmla="*/ 1294450 w 1338752"/>
                <a:gd name="connsiteY12" fmla="*/ 2874536 h 3373097"/>
                <a:gd name="connsiteX13" fmla="*/ 1283919 w 1338752"/>
                <a:gd name="connsiteY13" fmla="*/ 2740238 h 3373097"/>
                <a:gd name="connsiteX14" fmla="*/ 1338752 w 1338752"/>
                <a:gd name="connsiteY14" fmla="*/ 2708469 h 3373097"/>
                <a:gd name="connsiteX15" fmla="*/ 1309701 w 1338752"/>
                <a:gd name="connsiteY15" fmla="*/ 2664425 h 3373097"/>
                <a:gd name="connsiteX16" fmla="*/ 1266852 w 1338752"/>
                <a:gd name="connsiteY16" fmla="*/ 2688252 h 3373097"/>
                <a:gd name="connsiteX17" fmla="*/ 1146293 w 1338752"/>
                <a:gd name="connsiteY17" fmla="*/ 2207381 h 3373097"/>
                <a:gd name="connsiteX18" fmla="*/ 1114890 w 1338752"/>
                <a:gd name="connsiteY18" fmla="*/ 2182130 h 3373097"/>
                <a:gd name="connsiteX19" fmla="*/ 1113826 w 1338752"/>
                <a:gd name="connsiteY19" fmla="*/ 2158098 h 3373097"/>
                <a:gd name="connsiteX20" fmla="*/ 1038019 w 1338752"/>
                <a:gd name="connsiteY20" fmla="*/ 1584526 h 3373097"/>
                <a:gd name="connsiteX21" fmla="*/ 1162451 w 1338752"/>
                <a:gd name="connsiteY21" fmla="*/ 311374 h 3373097"/>
                <a:gd name="connsiteX22" fmla="*/ 1171209 w 1338752"/>
                <a:gd name="connsiteY22" fmla="*/ 261325 h 3373097"/>
                <a:gd name="connsiteX23" fmla="*/ 1179515 w 1338752"/>
                <a:gd name="connsiteY23" fmla="*/ 93904 h 3373097"/>
                <a:gd name="connsiteX24" fmla="*/ 1098272 w 1338752"/>
                <a:gd name="connsiteY24" fmla="*/ 4214 h 3373097"/>
                <a:gd name="connsiteX25" fmla="*/ 988940 w 1338752"/>
                <a:gd name="connsiteY25" fmla="*/ 4435 h 3373097"/>
                <a:gd name="connsiteX26" fmla="*/ 917437 w 1338752"/>
                <a:gd name="connsiteY26" fmla="*/ 105198 h 3373097"/>
                <a:gd name="connsiteX27" fmla="*/ 817242 w 1338752"/>
                <a:gd name="connsiteY27" fmla="*/ 895133 h 3373097"/>
                <a:gd name="connsiteX28" fmla="*/ 780245 w 1338752"/>
                <a:gd name="connsiteY28" fmla="*/ 954926 h 3373097"/>
                <a:gd name="connsiteX29" fmla="*/ 745437 w 1338752"/>
                <a:gd name="connsiteY29" fmla="*/ 923922 h 3373097"/>
                <a:gd name="connsiteX30" fmla="*/ 722181 w 1338752"/>
                <a:gd name="connsiteY30" fmla="*/ 785291 h 3373097"/>
                <a:gd name="connsiteX31" fmla="*/ 721222 w 1338752"/>
                <a:gd name="connsiteY31" fmla="*/ 785455 h 3373097"/>
                <a:gd name="connsiteX32" fmla="*/ 676012 w 1338752"/>
                <a:gd name="connsiteY32" fmla="*/ 467488 h 3373097"/>
                <a:gd name="connsiteX33" fmla="*/ 625660 w 1338752"/>
                <a:gd name="connsiteY33" fmla="*/ 134699 h 3373097"/>
                <a:gd name="connsiteX34" fmla="*/ 561732 w 1338752"/>
                <a:gd name="connsiteY34" fmla="*/ 18130 h 3373097"/>
                <a:gd name="connsiteX35" fmla="*/ 466203 w 1338752"/>
                <a:gd name="connsiteY35" fmla="*/ 19934 h 3373097"/>
                <a:gd name="connsiteX36" fmla="*/ 377212 w 1338752"/>
                <a:gd name="connsiteY36" fmla="*/ 147691 h 3373097"/>
                <a:gd name="connsiteX37" fmla="*/ 427338 w 1338752"/>
                <a:gd name="connsiteY37" fmla="*/ 551893 h 3373097"/>
                <a:gd name="connsiteX38" fmla="*/ 427697 w 1338752"/>
                <a:gd name="connsiteY38" fmla="*/ 552196 h 3373097"/>
                <a:gd name="connsiteX39" fmla="*/ 442071 w 1338752"/>
                <a:gd name="connsiteY39" fmla="*/ 719054 h 3373097"/>
                <a:gd name="connsiteX40" fmla="*/ 451043 w 1338752"/>
                <a:gd name="connsiteY40" fmla="*/ 1267844 h 3373097"/>
                <a:gd name="connsiteX41" fmla="*/ 424918 w 1338752"/>
                <a:gd name="connsiteY41" fmla="*/ 1539571 h 3373097"/>
                <a:gd name="connsiteX42" fmla="*/ 426879 w 1338752"/>
                <a:gd name="connsiteY42" fmla="*/ 1540279 h 3373097"/>
                <a:gd name="connsiteX43" fmla="*/ 408956 w 1338752"/>
                <a:gd name="connsiteY43" fmla="*/ 1574793 h 3373097"/>
                <a:gd name="connsiteX44" fmla="*/ 377182 w 1338752"/>
                <a:gd name="connsiteY44" fmla="*/ 1600515 h 3373097"/>
                <a:gd name="connsiteX45" fmla="*/ 287125 w 1338752"/>
                <a:gd name="connsiteY45" fmla="*/ 1494016 h 3373097"/>
                <a:gd name="connsiteX46" fmla="*/ 219538 w 1338752"/>
                <a:gd name="connsiteY46" fmla="*/ 1305791 h 3373097"/>
                <a:gd name="connsiteX47" fmla="*/ 179663 w 1338752"/>
                <a:gd name="connsiteY47" fmla="*/ 1184327 h 3373097"/>
                <a:gd name="connsiteX48" fmla="*/ 108440 w 1338752"/>
                <a:gd name="connsiteY48" fmla="*/ 1061800 h 3373097"/>
                <a:gd name="connsiteX49" fmla="*/ 323 w 1338752"/>
                <a:gd name="connsiteY49" fmla="*/ 1152186 h 3373097"/>
                <a:gd name="connsiteX50" fmla="*/ 218857 w 1338752"/>
                <a:gd name="connsiteY50" fmla="*/ 1880301 h 3373097"/>
                <a:gd name="connsiteX51" fmla="*/ 355031 w 1338752"/>
                <a:gd name="connsiteY51" fmla="*/ 1991494 h 3373097"/>
                <a:gd name="connsiteX52" fmla="*/ 792240 w 1338752"/>
                <a:gd name="connsiteY52" fmla="*/ 2059004 h 3373097"/>
                <a:gd name="connsiteX53" fmla="*/ 888107 w 1338752"/>
                <a:gd name="connsiteY53" fmla="*/ 2121098 h 3373097"/>
                <a:gd name="connsiteX54" fmla="*/ 1107438 w 1338752"/>
                <a:gd name="connsiteY54" fmla="*/ 2782477 h 3373097"/>
                <a:gd name="connsiteX55" fmla="*/ 215225 w 1338752"/>
                <a:gd name="connsiteY55" fmla="*/ 3316418 h 3373097"/>
                <a:gd name="connsiteX56" fmla="*/ 190896 w 1338752"/>
                <a:gd name="connsiteY56" fmla="*/ 3342772 h 3373097"/>
                <a:gd name="connsiteX57" fmla="*/ 283131 w 1338752"/>
                <a:gd name="connsiteY57" fmla="*/ 3299450 h 3373097"/>
                <a:gd name="connsiteX58" fmla="*/ 273690 w 1338752"/>
                <a:gd name="connsiteY58" fmla="*/ 3345299 h 3373097"/>
                <a:gd name="connsiteX59" fmla="*/ 366288 w 1338752"/>
                <a:gd name="connsiteY59" fmla="*/ 3291508 h 3373097"/>
                <a:gd name="connsiteX60" fmla="*/ 464696 w 1338752"/>
                <a:gd name="connsiteY60" fmla="*/ 3366599 h 3373097"/>
                <a:gd name="connsiteX61" fmla="*/ 471596 w 1338752"/>
                <a:gd name="connsiteY61" fmla="*/ 3373097 h 3373097"/>
                <a:gd name="connsiteX0" fmla="*/ 471596 w 1338752"/>
                <a:gd name="connsiteY0" fmla="*/ 3373097 h 3373097"/>
                <a:gd name="connsiteX1" fmla="*/ 575451 w 1338752"/>
                <a:gd name="connsiteY1" fmla="*/ 3299089 h 3373097"/>
                <a:gd name="connsiteX2" fmla="*/ 576904 w 1338752"/>
                <a:gd name="connsiteY2" fmla="*/ 3273818 h 3373097"/>
                <a:gd name="connsiteX3" fmla="*/ 493747 w 1338752"/>
                <a:gd name="connsiteY3" fmla="*/ 3212807 h 3373097"/>
                <a:gd name="connsiteX4" fmla="*/ 614669 w 1338752"/>
                <a:gd name="connsiteY4" fmla="*/ 3139160 h 3373097"/>
                <a:gd name="connsiteX5" fmla="*/ 706541 w 1338752"/>
                <a:gd name="connsiteY5" fmla="*/ 3210640 h 3373097"/>
                <a:gd name="connsiteX6" fmla="*/ 691290 w 1338752"/>
                <a:gd name="connsiteY6" fmla="*/ 3224359 h 3373097"/>
                <a:gd name="connsiteX7" fmla="*/ 715620 w 1338752"/>
                <a:gd name="connsiteY7" fmla="*/ 3217861 h 3373097"/>
                <a:gd name="connsiteX8" fmla="*/ 840537 w 1338752"/>
                <a:gd name="connsiteY8" fmla="*/ 3139882 h 3373097"/>
                <a:gd name="connsiteX9" fmla="*/ 750480 w 1338752"/>
                <a:gd name="connsiteY9" fmla="*/ 3062625 h 3373097"/>
                <a:gd name="connsiteX10" fmla="*/ 1125231 w 1338752"/>
                <a:gd name="connsiteY10" fmla="*/ 2834824 h 3373097"/>
                <a:gd name="connsiteX11" fmla="*/ 1188053 w 1338752"/>
                <a:gd name="connsiteY11" fmla="*/ 2913164 h 3373097"/>
                <a:gd name="connsiteX12" fmla="*/ 1294450 w 1338752"/>
                <a:gd name="connsiteY12" fmla="*/ 2874536 h 3373097"/>
                <a:gd name="connsiteX13" fmla="*/ 1283919 w 1338752"/>
                <a:gd name="connsiteY13" fmla="*/ 2740238 h 3373097"/>
                <a:gd name="connsiteX14" fmla="*/ 1338752 w 1338752"/>
                <a:gd name="connsiteY14" fmla="*/ 2708469 h 3373097"/>
                <a:gd name="connsiteX15" fmla="*/ 1309701 w 1338752"/>
                <a:gd name="connsiteY15" fmla="*/ 2664425 h 3373097"/>
                <a:gd name="connsiteX16" fmla="*/ 1266852 w 1338752"/>
                <a:gd name="connsiteY16" fmla="*/ 2688252 h 3373097"/>
                <a:gd name="connsiteX17" fmla="*/ 1146293 w 1338752"/>
                <a:gd name="connsiteY17" fmla="*/ 2207381 h 3373097"/>
                <a:gd name="connsiteX18" fmla="*/ 1114890 w 1338752"/>
                <a:gd name="connsiteY18" fmla="*/ 2182130 h 3373097"/>
                <a:gd name="connsiteX19" fmla="*/ 1038019 w 1338752"/>
                <a:gd name="connsiteY19" fmla="*/ 1584526 h 3373097"/>
                <a:gd name="connsiteX20" fmla="*/ 1162451 w 1338752"/>
                <a:gd name="connsiteY20" fmla="*/ 311374 h 3373097"/>
                <a:gd name="connsiteX21" fmla="*/ 1171209 w 1338752"/>
                <a:gd name="connsiteY21" fmla="*/ 261325 h 3373097"/>
                <a:gd name="connsiteX22" fmla="*/ 1179515 w 1338752"/>
                <a:gd name="connsiteY22" fmla="*/ 93904 h 3373097"/>
                <a:gd name="connsiteX23" fmla="*/ 1098272 w 1338752"/>
                <a:gd name="connsiteY23" fmla="*/ 4214 h 3373097"/>
                <a:gd name="connsiteX24" fmla="*/ 988940 w 1338752"/>
                <a:gd name="connsiteY24" fmla="*/ 4435 h 3373097"/>
                <a:gd name="connsiteX25" fmla="*/ 917437 w 1338752"/>
                <a:gd name="connsiteY25" fmla="*/ 105198 h 3373097"/>
                <a:gd name="connsiteX26" fmla="*/ 817242 w 1338752"/>
                <a:gd name="connsiteY26" fmla="*/ 895133 h 3373097"/>
                <a:gd name="connsiteX27" fmla="*/ 780245 w 1338752"/>
                <a:gd name="connsiteY27" fmla="*/ 954926 h 3373097"/>
                <a:gd name="connsiteX28" fmla="*/ 745437 w 1338752"/>
                <a:gd name="connsiteY28" fmla="*/ 923922 h 3373097"/>
                <a:gd name="connsiteX29" fmla="*/ 722181 w 1338752"/>
                <a:gd name="connsiteY29" fmla="*/ 785291 h 3373097"/>
                <a:gd name="connsiteX30" fmla="*/ 721222 w 1338752"/>
                <a:gd name="connsiteY30" fmla="*/ 785455 h 3373097"/>
                <a:gd name="connsiteX31" fmla="*/ 676012 w 1338752"/>
                <a:gd name="connsiteY31" fmla="*/ 467488 h 3373097"/>
                <a:gd name="connsiteX32" fmla="*/ 625660 w 1338752"/>
                <a:gd name="connsiteY32" fmla="*/ 134699 h 3373097"/>
                <a:gd name="connsiteX33" fmla="*/ 561732 w 1338752"/>
                <a:gd name="connsiteY33" fmla="*/ 18130 h 3373097"/>
                <a:gd name="connsiteX34" fmla="*/ 466203 w 1338752"/>
                <a:gd name="connsiteY34" fmla="*/ 19934 h 3373097"/>
                <a:gd name="connsiteX35" fmla="*/ 377212 w 1338752"/>
                <a:gd name="connsiteY35" fmla="*/ 147691 h 3373097"/>
                <a:gd name="connsiteX36" fmla="*/ 427338 w 1338752"/>
                <a:gd name="connsiteY36" fmla="*/ 551893 h 3373097"/>
                <a:gd name="connsiteX37" fmla="*/ 427697 w 1338752"/>
                <a:gd name="connsiteY37" fmla="*/ 552196 h 3373097"/>
                <a:gd name="connsiteX38" fmla="*/ 442071 w 1338752"/>
                <a:gd name="connsiteY38" fmla="*/ 719054 h 3373097"/>
                <a:gd name="connsiteX39" fmla="*/ 451043 w 1338752"/>
                <a:gd name="connsiteY39" fmla="*/ 1267844 h 3373097"/>
                <a:gd name="connsiteX40" fmla="*/ 424918 w 1338752"/>
                <a:gd name="connsiteY40" fmla="*/ 1539571 h 3373097"/>
                <a:gd name="connsiteX41" fmla="*/ 426879 w 1338752"/>
                <a:gd name="connsiteY41" fmla="*/ 1540279 h 3373097"/>
                <a:gd name="connsiteX42" fmla="*/ 408956 w 1338752"/>
                <a:gd name="connsiteY42" fmla="*/ 1574793 h 3373097"/>
                <a:gd name="connsiteX43" fmla="*/ 377182 w 1338752"/>
                <a:gd name="connsiteY43" fmla="*/ 1600515 h 3373097"/>
                <a:gd name="connsiteX44" fmla="*/ 287125 w 1338752"/>
                <a:gd name="connsiteY44" fmla="*/ 1494016 h 3373097"/>
                <a:gd name="connsiteX45" fmla="*/ 219538 w 1338752"/>
                <a:gd name="connsiteY45" fmla="*/ 1305791 h 3373097"/>
                <a:gd name="connsiteX46" fmla="*/ 179663 w 1338752"/>
                <a:gd name="connsiteY46" fmla="*/ 1184327 h 3373097"/>
                <a:gd name="connsiteX47" fmla="*/ 108440 w 1338752"/>
                <a:gd name="connsiteY47" fmla="*/ 1061800 h 3373097"/>
                <a:gd name="connsiteX48" fmla="*/ 323 w 1338752"/>
                <a:gd name="connsiteY48" fmla="*/ 1152186 h 3373097"/>
                <a:gd name="connsiteX49" fmla="*/ 218857 w 1338752"/>
                <a:gd name="connsiteY49" fmla="*/ 1880301 h 3373097"/>
                <a:gd name="connsiteX50" fmla="*/ 355031 w 1338752"/>
                <a:gd name="connsiteY50" fmla="*/ 1991494 h 3373097"/>
                <a:gd name="connsiteX51" fmla="*/ 792240 w 1338752"/>
                <a:gd name="connsiteY51" fmla="*/ 2059004 h 3373097"/>
                <a:gd name="connsiteX52" fmla="*/ 888107 w 1338752"/>
                <a:gd name="connsiteY52" fmla="*/ 2121098 h 3373097"/>
                <a:gd name="connsiteX53" fmla="*/ 1107438 w 1338752"/>
                <a:gd name="connsiteY53" fmla="*/ 2782477 h 3373097"/>
                <a:gd name="connsiteX54" fmla="*/ 215225 w 1338752"/>
                <a:gd name="connsiteY54" fmla="*/ 3316418 h 3373097"/>
                <a:gd name="connsiteX55" fmla="*/ 190896 w 1338752"/>
                <a:gd name="connsiteY55" fmla="*/ 3342772 h 3373097"/>
                <a:gd name="connsiteX56" fmla="*/ 283131 w 1338752"/>
                <a:gd name="connsiteY56" fmla="*/ 3299450 h 3373097"/>
                <a:gd name="connsiteX57" fmla="*/ 273690 w 1338752"/>
                <a:gd name="connsiteY57" fmla="*/ 3345299 h 3373097"/>
                <a:gd name="connsiteX58" fmla="*/ 366288 w 1338752"/>
                <a:gd name="connsiteY58" fmla="*/ 3291508 h 3373097"/>
                <a:gd name="connsiteX59" fmla="*/ 464696 w 1338752"/>
                <a:gd name="connsiteY59" fmla="*/ 3366599 h 3373097"/>
                <a:gd name="connsiteX60" fmla="*/ 471596 w 1338752"/>
                <a:gd name="connsiteY60" fmla="*/ 3373097 h 3373097"/>
                <a:gd name="connsiteX0" fmla="*/ 471596 w 1338752"/>
                <a:gd name="connsiteY0" fmla="*/ 3373097 h 3373097"/>
                <a:gd name="connsiteX1" fmla="*/ 575451 w 1338752"/>
                <a:gd name="connsiteY1" fmla="*/ 3299089 h 3373097"/>
                <a:gd name="connsiteX2" fmla="*/ 576904 w 1338752"/>
                <a:gd name="connsiteY2" fmla="*/ 3273818 h 3373097"/>
                <a:gd name="connsiteX3" fmla="*/ 493747 w 1338752"/>
                <a:gd name="connsiteY3" fmla="*/ 3212807 h 3373097"/>
                <a:gd name="connsiteX4" fmla="*/ 614669 w 1338752"/>
                <a:gd name="connsiteY4" fmla="*/ 3139160 h 3373097"/>
                <a:gd name="connsiteX5" fmla="*/ 706541 w 1338752"/>
                <a:gd name="connsiteY5" fmla="*/ 3210640 h 3373097"/>
                <a:gd name="connsiteX6" fmla="*/ 691290 w 1338752"/>
                <a:gd name="connsiteY6" fmla="*/ 3224359 h 3373097"/>
                <a:gd name="connsiteX7" fmla="*/ 715620 w 1338752"/>
                <a:gd name="connsiteY7" fmla="*/ 3217861 h 3373097"/>
                <a:gd name="connsiteX8" fmla="*/ 840537 w 1338752"/>
                <a:gd name="connsiteY8" fmla="*/ 3139882 h 3373097"/>
                <a:gd name="connsiteX9" fmla="*/ 750480 w 1338752"/>
                <a:gd name="connsiteY9" fmla="*/ 3062625 h 3373097"/>
                <a:gd name="connsiteX10" fmla="*/ 1125231 w 1338752"/>
                <a:gd name="connsiteY10" fmla="*/ 2834824 h 3373097"/>
                <a:gd name="connsiteX11" fmla="*/ 1188053 w 1338752"/>
                <a:gd name="connsiteY11" fmla="*/ 2913164 h 3373097"/>
                <a:gd name="connsiteX12" fmla="*/ 1294450 w 1338752"/>
                <a:gd name="connsiteY12" fmla="*/ 2874536 h 3373097"/>
                <a:gd name="connsiteX13" fmla="*/ 1283919 w 1338752"/>
                <a:gd name="connsiteY13" fmla="*/ 2740238 h 3373097"/>
                <a:gd name="connsiteX14" fmla="*/ 1338752 w 1338752"/>
                <a:gd name="connsiteY14" fmla="*/ 2708469 h 3373097"/>
                <a:gd name="connsiteX15" fmla="*/ 1309701 w 1338752"/>
                <a:gd name="connsiteY15" fmla="*/ 2664425 h 3373097"/>
                <a:gd name="connsiteX16" fmla="*/ 1266852 w 1338752"/>
                <a:gd name="connsiteY16" fmla="*/ 2688252 h 3373097"/>
                <a:gd name="connsiteX17" fmla="*/ 1146293 w 1338752"/>
                <a:gd name="connsiteY17" fmla="*/ 2207381 h 3373097"/>
                <a:gd name="connsiteX18" fmla="*/ 1038019 w 1338752"/>
                <a:gd name="connsiteY18" fmla="*/ 1584526 h 3373097"/>
                <a:gd name="connsiteX19" fmla="*/ 1162451 w 1338752"/>
                <a:gd name="connsiteY19" fmla="*/ 311374 h 3373097"/>
                <a:gd name="connsiteX20" fmla="*/ 1171209 w 1338752"/>
                <a:gd name="connsiteY20" fmla="*/ 261325 h 3373097"/>
                <a:gd name="connsiteX21" fmla="*/ 1179515 w 1338752"/>
                <a:gd name="connsiteY21" fmla="*/ 93904 h 3373097"/>
                <a:gd name="connsiteX22" fmla="*/ 1098272 w 1338752"/>
                <a:gd name="connsiteY22" fmla="*/ 4214 h 3373097"/>
                <a:gd name="connsiteX23" fmla="*/ 988940 w 1338752"/>
                <a:gd name="connsiteY23" fmla="*/ 4435 h 3373097"/>
                <a:gd name="connsiteX24" fmla="*/ 917437 w 1338752"/>
                <a:gd name="connsiteY24" fmla="*/ 105198 h 3373097"/>
                <a:gd name="connsiteX25" fmla="*/ 817242 w 1338752"/>
                <a:gd name="connsiteY25" fmla="*/ 895133 h 3373097"/>
                <a:gd name="connsiteX26" fmla="*/ 780245 w 1338752"/>
                <a:gd name="connsiteY26" fmla="*/ 954926 h 3373097"/>
                <a:gd name="connsiteX27" fmla="*/ 745437 w 1338752"/>
                <a:gd name="connsiteY27" fmla="*/ 923922 h 3373097"/>
                <a:gd name="connsiteX28" fmla="*/ 722181 w 1338752"/>
                <a:gd name="connsiteY28" fmla="*/ 785291 h 3373097"/>
                <a:gd name="connsiteX29" fmla="*/ 721222 w 1338752"/>
                <a:gd name="connsiteY29" fmla="*/ 785455 h 3373097"/>
                <a:gd name="connsiteX30" fmla="*/ 676012 w 1338752"/>
                <a:gd name="connsiteY30" fmla="*/ 467488 h 3373097"/>
                <a:gd name="connsiteX31" fmla="*/ 625660 w 1338752"/>
                <a:gd name="connsiteY31" fmla="*/ 134699 h 3373097"/>
                <a:gd name="connsiteX32" fmla="*/ 561732 w 1338752"/>
                <a:gd name="connsiteY32" fmla="*/ 18130 h 3373097"/>
                <a:gd name="connsiteX33" fmla="*/ 466203 w 1338752"/>
                <a:gd name="connsiteY33" fmla="*/ 19934 h 3373097"/>
                <a:gd name="connsiteX34" fmla="*/ 377212 w 1338752"/>
                <a:gd name="connsiteY34" fmla="*/ 147691 h 3373097"/>
                <a:gd name="connsiteX35" fmla="*/ 427338 w 1338752"/>
                <a:gd name="connsiteY35" fmla="*/ 551893 h 3373097"/>
                <a:gd name="connsiteX36" fmla="*/ 427697 w 1338752"/>
                <a:gd name="connsiteY36" fmla="*/ 552196 h 3373097"/>
                <a:gd name="connsiteX37" fmla="*/ 442071 w 1338752"/>
                <a:gd name="connsiteY37" fmla="*/ 719054 h 3373097"/>
                <a:gd name="connsiteX38" fmla="*/ 451043 w 1338752"/>
                <a:gd name="connsiteY38" fmla="*/ 1267844 h 3373097"/>
                <a:gd name="connsiteX39" fmla="*/ 424918 w 1338752"/>
                <a:gd name="connsiteY39" fmla="*/ 1539571 h 3373097"/>
                <a:gd name="connsiteX40" fmla="*/ 426879 w 1338752"/>
                <a:gd name="connsiteY40" fmla="*/ 1540279 h 3373097"/>
                <a:gd name="connsiteX41" fmla="*/ 408956 w 1338752"/>
                <a:gd name="connsiteY41" fmla="*/ 1574793 h 3373097"/>
                <a:gd name="connsiteX42" fmla="*/ 377182 w 1338752"/>
                <a:gd name="connsiteY42" fmla="*/ 1600515 h 3373097"/>
                <a:gd name="connsiteX43" fmla="*/ 287125 w 1338752"/>
                <a:gd name="connsiteY43" fmla="*/ 1494016 h 3373097"/>
                <a:gd name="connsiteX44" fmla="*/ 219538 w 1338752"/>
                <a:gd name="connsiteY44" fmla="*/ 1305791 h 3373097"/>
                <a:gd name="connsiteX45" fmla="*/ 179663 w 1338752"/>
                <a:gd name="connsiteY45" fmla="*/ 1184327 h 3373097"/>
                <a:gd name="connsiteX46" fmla="*/ 108440 w 1338752"/>
                <a:gd name="connsiteY46" fmla="*/ 1061800 h 3373097"/>
                <a:gd name="connsiteX47" fmla="*/ 323 w 1338752"/>
                <a:gd name="connsiteY47" fmla="*/ 1152186 h 3373097"/>
                <a:gd name="connsiteX48" fmla="*/ 218857 w 1338752"/>
                <a:gd name="connsiteY48" fmla="*/ 1880301 h 3373097"/>
                <a:gd name="connsiteX49" fmla="*/ 355031 w 1338752"/>
                <a:gd name="connsiteY49" fmla="*/ 1991494 h 3373097"/>
                <a:gd name="connsiteX50" fmla="*/ 792240 w 1338752"/>
                <a:gd name="connsiteY50" fmla="*/ 2059004 h 3373097"/>
                <a:gd name="connsiteX51" fmla="*/ 888107 w 1338752"/>
                <a:gd name="connsiteY51" fmla="*/ 2121098 h 3373097"/>
                <a:gd name="connsiteX52" fmla="*/ 1107438 w 1338752"/>
                <a:gd name="connsiteY52" fmla="*/ 2782477 h 3373097"/>
                <a:gd name="connsiteX53" fmla="*/ 215225 w 1338752"/>
                <a:gd name="connsiteY53" fmla="*/ 3316418 h 3373097"/>
                <a:gd name="connsiteX54" fmla="*/ 190896 w 1338752"/>
                <a:gd name="connsiteY54" fmla="*/ 3342772 h 3373097"/>
                <a:gd name="connsiteX55" fmla="*/ 283131 w 1338752"/>
                <a:gd name="connsiteY55" fmla="*/ 3299450 h 3373097"/>
                <a:gd name="connsiteX56" fmla="*/ 273690 w 1338752"/>
                <a:gd name="connsiteY56" fmla="*/ 3345299 h 3373097"/>
                <a:gd name="connsiteX57" fmla="*/ 366288 w 1338752"/>
                <a:gd name="connsiteY57" fmla="*/ 3291508 h 3373097"/>
                <a:gd name="connsiteX58" fmla="*/ 464696 w 1338752"/>
                <a:gd name="connsiteY58" fmla="*/ 3366599 h 3373097"/>
                <a:gd name="connsiteX59" fmla="*/ 471596 w 1338752"/>
                <a:gd name="connsiteY59" fmla="*/ 3373097 h 337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338752" h="3373097">
                  <a:moveTo>
                    <a:pt x="471596" y="3373097"/>
                  </a:moveTo>
                  <a:cubicBezTo>
                    <a:pt x="501009" y="3341689"/>
                    <a:pt x="542043" y="3325804"/>
                    <a:pt x="575451" y="3299089"/>
                  </a:cubicBezTo>
                  <a:cubicBezTo>
                    <a:pt x="575814" y="3292952"/>
                    <a:pt x="576541" y="3280316"/>
                    <a:pt x="576904" y="3273818"/>
                  </a:cubicBezTo>
                  <a:cubicBezTo>
                    <a:pt x="553300" y="3248547"/>
                    <a:pt x="523524" y="3230135"/>
                    <a:pt x="493747" y="3212807"/>
                  </a:cubicBezTo>
                  <a:cubicBezTo>
                    <a:pt x="534781" y="3189702"/>
                    <a:pt x="575814" y="3166236"/>
                    <a:pt x="614669" y="3139160"/>
                  </a:cubicBezTo>
                  <a:cubicBezTo>
                    <a:pt x="649893" y="3156488"/>
                    <a:pt x="681122" y="3181037"/>
                    <a:pt x="706541" y="3210640"/>
                  </a:cubicBezTo>
                  <a:cubicBezTo>
                    <a:pt x="702547" y="3213890"/>
                    <a:pt x="694921" y="3220749"/>
                    <a:pt x="691290" y="3224359"/>
                  </a:cubicBezTo>
                  <a:cubicBezTo>
                    <a:pt x="697463" y="3222554"/>
                    <a:pt x="709446" y="3219305"/>
                    <a:pt x="715620" y="3217861"/>
                  </a:cubicBezTo>
                  <a:cubicBezTo>
                    <a:pt x="752659" y="3185730"/>
                    <a:pt x="795145" y="3158654"/>
                    <a:pt x="840537" y="3139882"/>
                  </a:cubicBezTo>
                  <a:cubicBezTo>
                    <a:pt x="816570" y="3107751"/>
                    <a:pt x="785341" y="3082119"/>
                    <a:pt x="750480" y="3062625"/>
                  </a:cubicBezTo>
                  <a:cubicBezTo>
                    <a:pt x="873582" y="2983562"/>
                    <a:pt x="1002130" y="2913525"/>
                    <a:pt x="1125231" y="2834824"/>
                  </a:cubicBezTo>
                  <a:cubicBezTo>
                    <a:pt x="1140846" y="2864427"/>
                    <a:pt x="1156823" y="2897280"/>
                    <a:pt x="1188053" y="2913164"/>
                  </a:cubicBezTo>
                  <a:cubicBezTo>
                    <a:pt x="1226545" y="2925078"/>
                    <a:pt x="1272662" y="2908471"/>
                    <a:pt x="1294450" y="2874536"/>
                  </a:cubicBezTo>
                  <a:cubicBezTo>
                    <a:pt x="1317690" y="2831575"/>
                    <a:pt x="1291545" y="2783921"/>
                    <a:pt x="1283919" y="2740238"/>
                  </a:cubicBezTo>
                  <a:cubicBezTo>
                    <a:pt x="1302439" y="2729769"/>
                    <a:pt x="1320595" y="2719300"/>
                    <a:pt x="1338752" y="2708469"/>
                  </a:cubicBezTo>
                  <a:cubicBezTo>
                    <a:pt x="1328947" y="2694029"/>
                    <a:pt x="1319143" y="2679227"/>
                    <a:pt x="1309701" y="2664425"/>
                  </a:cubicBezTo>
                  <a:cubicBezTo>
                    <a:pt x="1294813" y="2670924"/>
                    <a:pt x="1281377" y="2680671"/>
                    <a:pt x="1266852" y="2688252"/>
                  </a:cubicBezTo>
                  <a:cubicBezTo>
                    <a:pt x="1223276" y="2528684"/>
                    <a:pt x="1185511" y="2368032"/>
                    <a:pt x="1146293" y="2207381"/>
                  </a:cubicBezTo>
                  <a:lnTo>
                    <a:pt x="1038019" y="1584526"/>
                  </a:lnTo>
                  <a:cubicBezTo>
                    <a:pt x="1077885" y="1159773"/>
                    <a:pt x="1121149" y="735906"/>
                    <a:pt x="1162451" y="311374"/>
                  </a:cubicBezTo>
                  <a:cubicBezTo>
                    <a:pt x="1165395" y="294765"/>
                    <a:pt x="1168264" y="277934"/>
                    <a:pt x="1171209" y="261325"/>
                  </a:cubicBezTo>
                  <a:cubicBezTo>
                    <a:pt x="1174078" y="225006"/>
                    <a:pt x="1191671" y="136645"/>
                    <a:pt x="1179515" y="93904"/>
                  </a:cubicBezTo>
                  <a:cubicBezTo>
                    <a:pt x="1172946" y="51163"/>
                    <a:pt x="1139573" y="16837"/>
                    <a:pt x="1098272" y="4214"/>
                  </a:cubicBezTo>
                  <a:cubicBezTo>
                    <a:pt x="1061954" y="-880"/>
                    <a:pt x="1025258" y="-1987"/>
                    <a:pt x="988940" y="4435"/>
                  </a:cubicBezTo>
                  <a:cubicBezTo>
                    <a:pt x="946205" y="19273"/>
                    <a:pt x="921061" y="61793"/>
                    <a:pt x="917437" y="105198"/>
                  </a:cubicBezTo>
                  <a:lnTo>
                    <a:pt x="817242" y="895133"/>
                  </a:lnTo>
                  <a:cubicBezTo>
                    <a:pt x="812259" y="917057"/>
                    <a:pt x="808635" y="953155"/>
                    <a:pt x="780245" y="954926"/>
                  </a:cubicBezTo>
                  <a:cubicBezTo>
                    <a:pt x="758877" y="965113"/>
                    <a:pt x="746871" y="940974"/>
                    <a:pt x="745437" y="923922"/>
                  </a:cubicBezTo>
                  <a:cubicBezTo>
                    <a:pt x="737056" y="877638"/>
                    <a:pt x="728750" y="831575"/>
                    <a:pt x="722181" y="785291"/>
                  </a:cubicBezTo>
                  <a:lnTo>
                    <a:pt x="721222" y="785455"/>
                  </a:lnTo>
                  <a:lnTo>
                    <a:pt x="676012" y="467488"/>
                  </a:lnTo>
                  <a:cubicBezTo>
                    <a:pt x="660167" y="356468"/>
                    <a:pt x="643821" y="245493"/>
                    <a:pt x="625660" y="134699"/>
                  </a:cubicBezTo>
                  <a:cubicBezTo>
                    <a:pt x="619485" y="89948"/>
                    <a:pt x="604593" y="41227"/>
                    <a:pt x="561732" y="18130"/>
                  </a:cubicBezTo>
                  <a:cubicBezTo>
                    <a:pt x="529768" y="13799"/>
                    <a:pt x="497804" y="13438"/>
                    <a:pt x="466203" y="19934"/>
                  </a:cubicBezTo>
                  <a:cubicBezTo>
                    <a:pt x="407723" y="30400"/>
                    <a:pt x="367768" y="89948"/>
                    <a:pt x="377212" y="147691"/>
                  </a:cubicBezTo>
                  <a:cubicBezTo>
                    <a:pt x="396100" y="282304"/>
                    <a:pt x="410629" y="417279"/>
                    <a:pt x="427338" y="551893"/>
                  </a:cubicBezTo>
                  <a:lnTo>
                    <a:pt x="427697" y="552196"/>
                  </a:lnTo>
                  <a:lnTo>
                    <a:pt x="442071" y="719054"/>
                  </a:lnTo>
                  <a:cubicBezTo>
                    <a:pt x="458759" y="901735"/>
                    <a:pt x="474204" y="1084977"/>
                    <a:pt x="451043" y="1267844"/>
                  </a:cubicBezTo>
                  <a:cubicBezTo>
                    <a:pt x="443492" y="1358420"/>
                    <a:pt x="431110" y="1448774"/>
                    <a:pt x="424918" y="1539571"/>
                  </a:cubicBezTo>
                  <a:lnTo>
                    <a:pt x="426879" y="1540279"/>
                  </a:lnTo>
                  <a:lnTo>
                    <a:pt x="408956" y="1574793"/>
                  </a:lnTo>
                  <a:cubicBezTo>
                    <a:pt x="400150" y="1585082"/>
                    <a:pt x="389165" y="1593656"/>
                    <a:pt x="377182" y="1600515"/>
                  </a:cubicBezTo>
                  <a:cubicBezTo>
                    <a:pt x="331790" y="1581020"/>
                    <a:pt x="304556" y="1537698"/>
                    <a:pt x="287125" y="1494016"/>
                  </a:cubicBezTo>
                  <a:cubicBezTo>
                    <a:pt x="262796" y="1431921"/>
                    <a:pt x="240735" y="1369014"/>
                    <a:pt x="219538" y="1305791"/>
                  </a:cubicBezTo>
                  <a:lnTo>
                    <a:pt x="179663" y="1184327"/>
                  </a:lnTo>
                  <a:cubicBezTo>
                    <a:pt x="155922" y="1143485"/>
                    <a:pt x="138531" y="1086767"/>
                    <a:pt x="108440" y="1061800"/>
                  </a:cubicBezTo>
                  <a:cubicBezTo>
                    <a:pt x="78349" y="1036833"/>
                    <a:pt x="-5864" y="1091328"/>
                    <a:pt x="323" y="1152186"/>
                  </a:cubicBezTo>
                  <a:lnTo>
                    <a:pt x="218857" y="1880301"/>
                  </a:lnTo>
                  <a:cubicBezTo>
                    <a:pt x="239918" y="1938064"/>
                    <a:pt x="292209" y="1985357"/>
                    <a:pt x="355031" y="1991494"/>
                  </a:cubicBezTo>
                  <a:cubicBezTo>
                    <a:pt x="501373" y="2006656"/>
                    <a:pt x="650256" y="2016404"/>
                    <a:pt x="792240" y="2059004"/>
                  </a:cubicBezTo>
                  <a:cubicBezTo>
                    <a:pt x="827827" y="2071639"/>
                    <a:pt x="870313" y="2084636"/>
                    <a:pt x="888107" y="2121098"/>
                  </a:cubicBezTo>
                  <a:cubicBezTo>
                    <a:pt x="978526" y="2335541"/>
                    <a:pt x="1039896" y="2560453"/>
                    <a:pt x="1107438" y="2782477"/>
                  </a:cubicBezTo>
                  <a:lnTo>
                    <a:pt x="215225" y="3316418"/>
                  </a:lnTo>
                  <a:cubicBezTo>
                    <a:pt x="204695" y="3322555"/>
                    <a:pt x="196343" y="3331219"/>
                    <a:pt x="190896" y="3342772"/>
                  </a:cubicBezTo>
                  <a:cubicBezTo>
                    <a:pt x="228661" y="3349992"/>
                    <a:pt x="256259" y="3320028"/>
                    <a:pt x="283131" y="3299450"/>
                  </a:cubicBezTo>
                  <a:cubicBezTo>
                    <a:pt x="278047" y="3314252"/>
                    <a:pt x="271511" y="3329053"/>
                    <a:pt x="273690" y="3345299"/>
                  </a:cubicBezTo>
                  <a:cubicBezTo>
                    <a:pt x="304919" y="3327609"/>
                    <a:pt x="334695" y="3307753"/>
                    <a:pt x="366288" y="3291508"/>
                  </a:cubicBezTo>
                  <a:cubicBezTo>
                    <a:pt x="401148" y="3313530"/>
                    <a:pt x="436735" y="3335913"/>
                    <a:pt x="464696" y="3366599"/>
                  </a:cubicBezTo>
                  <a:cubicBezTo>
                    <a:pt x="466512" y="3368043"/>
                    <a:pt x="470143" y="3371653"/>
                    <a:pt x="471596" y="33730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521575" y="2654300"/>
              <a:ext cx="553244" cy="5532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7481889" y="1814514"/>
              <a:ext cx="114300" cy="109537"/>
            </a:xfrm>
            <a:custGeom>
              <a:avLst/>
              <a:gdLst>
                <a:gd name="connsiteX0" fmla="*/ 114300 w 114300"/>
                <a:gd name="connsiteY0" fmla="*/ 33337 h 109537"/>
                <a:gd name="connsiteX1" fmla="*/ 14287 w 114300"/>
                <a:gd name="connsiteY1" fmla="*/ 109537 h 109537"/>
                <a:gd name="connsiteX2" fmla="*/ 0 w 114300"/>
                <a:gd name="connsiteY2" fmla="*/ 23812 h 109537"/>
                <a:gd name="connsiteX3" fmla="*/ 28575 w 114300"/>
                <a:gd name="connsiteY3" fmla="*/ 0 h 109537"/>
                <a:gd name="connsiteX4" fmla="*/ 66675 w 114300"/>
                <a:gd name="connsiteY4" fmla="*/ 0 h 109537"/>
                <a:gd name="connsiteX5" fmla="*/ 114300 w 114300"/>
                <a:gd name="connsiteY5" fmla="*/ 3333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09537">
                  <a:moveTo>
                    <a:pt x="114300" y="33337"/>
                  </a:moveTo>
                  <a:lnTo>
                    <a:pt x="14287" y="109537"/>
                  </a:lnTo>
                  <a:lnTo>
                    <a:pt x="0" y="23812"/>
                  </a:lnTo>
                  <a:lnTo>
                    <a:pt x="28575" y="0"/>
                  </a:lnTo>
                  <a:lnTo>
                    <a:pt x="66675" y="0"/>
                  </a:lnTo>
                  <a:lnTo>
                    <a:pt x="114300" y="3333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84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因材施教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丰富学习经历，完善学习方式</a:t>
            </a:r>
          </a:p>
        </p:txBody>
      </p:sp>
      <p:sp>
        <p:nvSpPr>
          <p:cNvPr id="49" name="矩形 48"/>
          <p:cNvSpPr/>
          <p:nvPr/>
        </p:nvSpPr>
        <p:spPr>
          <a:xfrm>
            <a:off x="1704347" y="1828422"/>
            <a:ext cx="60707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完善数学学习方式   需要与时俱进   加强信息技术运用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533" y="2659386"/>
            <a:ext cx="6191588" cy="36422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26" y="2659386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1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二、持之以恒  开展教学实践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因材施教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丰富学习经历，完善学习方式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09" y="2589047"/>
            <a:ext cx="4696220" cy="31308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27" y="2589048"/>
            <a:ext cx="4696220" cy="313081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704348" y="1828422"/>
            <a:ext cx="55675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完善数学学习方式   因材施教   满足不同的学习需求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6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80701" y="1590544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行贵日新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42083" y="201143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实施学科调研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619735" y="1790166"/>
            <a:ext cx="0" cy="56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739246" y="173606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</a:p>
        </p:txBody>
      </p:sp>
    </p:spTree>
    <p:extLst>
      <p:ext uri="{BB962C8B-B14F-4D97-AF65-F5344CB8AC3E}">
        <p14:creationId xmlns:p14="http://schemas.microsoft.com/office/powerpoint/2010/main" val="2847325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6077641" y="1465127"/>
            <a:ext cx="734291" cy="0"/>
          </a:xfrm>
          <a:prstGeom prst="line">
            <a:avLst/>
          </a:prstGeom>
          <a:ln>
            <a:solidFill>
              <a:srgbClr val="D76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5400000">
            <a:off x="6439517" y="1832273"/>
            <a:ext cx="734291" cy="0"/>
          </a:xfrm>
          <a:prstGeom prst="line">
            <a:avLst/>
          </a:prstGeom>
          <a:ln>
            <a:solidFill>
              <a:srgbClr val="D76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 rot="10800000">
            <a:off x="1308163" y="3997415"/>
            <a:ext cx="734291" cy="734291"/>
            <a:chOff x="4558146" y="1947144"/>
            <a:chExt cx="734291" cy="734291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4558146" y="1947144"/>
              <a:ext cx="734291" cy="0"/>
            </a:xfrm>
            <a:prstGeom prst="line">
              <a:avLst/>
            </a:prstGeom>
            <a:ln>
              <a:solidFill>
                <a:srgbClr val="D76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4920022" y="2314290"/>
              <a:ext cx="734291" cy="0"/>
            </a:xfrm>
            <a:prstGeom prst="line">
              <a:avLst/>
            </a:prstGeom>
            <a:ln>
              <a:solidFill>
                <a:srgbClr val="D76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00" y="1868964"/>
            <a:ext cx="3883075" cy="4422849"/>
          </a:xfrm>
          <a:prstGeom prst="rect">
            <a:avLst/>
          </a:prstGeom>
        </p:spPr>
      </p:pic>
      <p:sp>
        <p:nvSpPr>
          <p:cNvPr id="60" name="矩形 59"/>
          <p:cNvSpPr/>
          <p:nvPr/>
        </p:nvSpPr>
        <p:spPr>
          <a:xfrm>
            <a:off x="1498547" y="4802421"/>
            <a:ext cx="3706500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满足教师的 </a:t>
            </a:r>
            <a:r>
              <a:rPr lang="zh-CN" altLang="en-US" sz="3500" kern="0" dirty="0">
                <a:solidFill>
                  <a:srgbClr val="00A39E"/>
                </a:solidFill>
                <a:latin typeface="微软雅黑" pitchFamily="34" charset="-122"/>
                <a:ea typeface="微软雅黑" pitchFamily="34" charset="-122"/>
              </a:rPr>
              <a:t>心理需求</a:t>
            </a:r>
            <a:endParaRPr lang="zh-CN" altLang="en-US" sz="3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65046" y="519329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（人性的价值）</a:t>
            </a:r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1507825" y="5652613"/>
            <a:ext cx="30479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发挥 </a:t>
            </a:r>
            <a:r>
              <a:rPr lang="zh-CN" altLang="en-US" sz="3500" kern="0" dirty="0">
                <a:solidFill>
                  <a:srgbClr val="00A39E"/>
                </a:solidFill>
                <a:latin typeface="微软雅黑" pitchFamily="34" charset="-122"/>
                <a:ea typeface="微软雅黑" pitchFamily="34" charset="-122"/>
              </a:rPr>
              <a:t>团队优势</a:t>
            </a:r>
            <a:r>
              <a:rPr lang="zh-CN" altLang="en-US" sz="3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753423" y="596135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（研究的价值）</a:t>
            </a:r>
            <a:endParaRPr lang="zh-CN" altLang="en-US" dirty="0"/>
          </a:p>
        </p:txBody>
      </p:sp>
      <p:sp>
        <p:nvSpPr>
          <p:cNvPr id="63" name="矩形 62"/>
          <p:cNvSpPr/>
          <p:nvPr/>
        </p:nvSpPr>
        <p:spPr>
          <a:xfrm>
            <a:off x="4744298" y="5896741"/>
            <a:ext cx="569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→</a:t>
            </a:r>
          </a:p>
        </p:txBody>
      </p:sp>
      <p:sp>
        <p:nvSpPr>
          <p:cNvPr id="9" name="矩形 8"/>
          <p:cNvSpPr/>
          <p:nvPr/>
        </p:nvSpPr>
        <p:spPr>
          <a:xfrm>
            <a:off x="4221179" y="597276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普通</a:t>
            </a:r>
            <a:endParaRPr lang="zh-CN" altLang="en-US" dirty="0"/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25" y="1623064"/>
            <a:ext cx="5099602" cy="2921275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5206776" y="596135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卓越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4386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68" y="2549709"/>
            <a:ext cx="6450652" cy="3760179"/>
          </a:xfrm>
          <a:prstGeom prst="rect">
            <a:avLst/>
          </a:prstGeom>
        </p:spPr>
      </p:pic>
      <p:sp>
        <p:nvSpPr>
          <p:cNvPr id="129" name="文本框 128"/>
          <p:cNvSpPr txBox="1"/>
          <p:nvPr/>
        </p:nvSpPr>
        <p:spPr>
          <a:xfrm>
            <a:off x="2036246" y="1595068"/>
            <a:ext cx="852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研究领域   研究方法   研究路径   研究起点   教研员角色   教研文化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矩形 130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直角三角形 131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35" name="图片 1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136" name="右箭头 135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76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文本框 128"/>
          <p:cNvSpPr txBox="1"/>
          <p:nvPr/>
        </p:nvSpPr>
        <p:spPr>
          <a:xfrm>
            <a:off x="1652089" y="1535551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以校为本  完善机制  传播经验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230159"/>
            <a:ext cx="12192000" cy="2061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19" y="2900108"/>
            <a:ext cx="4220082" cy="28133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22" y="2900109"/>
            <a:ext cx="4220082" cy="281338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652435" y="1535551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问题导向  项目推进  实证研究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95996" y="2243384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以人为本  搭建平台  促进发展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55097" y="6038061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上海中小学数学课程改革的第三组基本经验</a:t>
            </a:r>
            <a:endParaRPr lang="en-US" altLang="zh-CN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154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以校为本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完善教研机制，鼓励实践创新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154048" y="5429512"/>
            <a:ext cx="772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课程标准研读  教材教法分析   “三课”活动  课题或项目研究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11" y="1981350"/>
            <a:ext cx="4572733" cy="3048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63" y="1980712"/>
            <a:ext cx="4573689" cy="304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1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1261" y="4485066"/>
            <a:ext cx="9824823" cy="259080"/>
            <a:chOff x="533392" y="2826360"/>
            <a:chExt cx="7743599" cy="204198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 rot="5400000">
              <a:off x="8076304" y="2850448"/>
              <a:ext cx="204198" cy="156022"/>
            </a:xfrm>
            <a:custGeom>
              <a:avLst/>
              <a:gdLst>
                <a:gd name="T0" fmla="*/ 79 w 158"/>
                <a:gd name="T1" fmla="*/ 14 h 121"/>
                <a:gd name="T2" fmla="*/ 1 w 158"/>
                <a:gd name="T3" fmla="*/ 0 h 121"/>
                <a:gd name="T4" fmla="*/ 0 w 158"/>
                <a:gd name="T5" fmla="*/ 0 h 121"/>
                <a:gd name="T6" fmla="*/ 0 w 158"/>
                <a:gd name="T7" fmla="*/ 104 h 121"/>
                <a:gd name="T8" fmla="*/ 79 w 158"/>
                <a:gd name="T9" fmla="*/ 121 h 121"/>
                <a:gd name="T10" fmla="*/ 158 w 158"/>
                <a:gd name="T11" fmla="*/ 104 h 121"/>
                <a:gd name="T12" fmla="*/ 158 w 158"/>
                <a:gd name="T13" fmla="*/ 0 h 121"/>
                <a:gd name="T14" fmla="*/ 156 w 158"/>
                <a:gd name="T15" fmla="*/ 0 h 121"/>
                <a:gd name="T16" fmla="*/ 79 w 158"/>
                <a:gd name="T17" fmla="*/ 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21">
                  <a:moveTo>
                    <a:pt x="79" y="14"/>
                  </a:moveTo>
                  <a:cubicBezTo>
                    <a:pt x="39" y="14"/>
                    <a:pt x="7" y="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4"/>
                    <a:pt x="34" y="121"/>
                    <a:pt x="79" y="121"/>
                  </a:cubicBezTo>
                  <a:cubicBezTo>
                    <a:pt x="123" y="121"/>
                    <a:pt x="158" y="114"/>
                    <a:pt x="158" y="10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0" y="8"/>
                    <a:pt x="118" y="14"/>
                    <a:pt x="79" y="1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rot="16200000" flipH="1">
              <a:off x="529881" y="2850448"/>
              <a:ext cx="204198" cy="156022"/>
            </a:xfrm>
            <a:custGeom>
              <a:avLst/>
              <a:gdLst>
                <a:gd name="T0" fmla="*/ 79 w 158"/>
                <a:gd name="T1" fmla="*/ 14 h 121"/>
                <a:gd name="T2" fmla="*/ 1 w 158"/>
                <a:gd name="T3" fmla="*/ 0 h 121"/>
                <a:gd name="T4" fmla="*/ 0 w 158"/>
                <a:gd name="T5" fmla="*/ 0 h 121"/>
                <a:gd name="T6" fmla="*/ 0 w 158"/>
                <a:gd name="T7" fmla="*/ 104 h 121"/>
                <a:gd name="T8" fmla="*/ 79 w 158"/>
                <a:gd name="T9" fmla="*/ 121 h 121"/>
                <a:gd name="T10" fmla="*/ 158 w 158"/>
                <a:gd name="T11" fmla="*/ 104 h 121"/>
                <a:gd name="T12" fmla="*/ 158 w 158"/>
                <a:gd name="T13" fmla="*/ 0 h 121"/>
                <a:gd name="T14" fmla="*/ 156 w 158"/>
                <a:gd name="T15" fmla="*/ 0 h 121"/>
                <a:gd name="T16" fmla="*/ 79 w 158"/>
                <a:gd name="T17" fmla="*/ 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21">
                  <a:moveTo>
                    <a:pt x="79" y="14"/>
                  </a:moveTo>
                  <a:cubicBezTo>
                    <a:pt x="39" y="14"/>
                    <a:pt x="7" y="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4"/>
                    <a:pt x="34" y="121"/>
                    <a:pt x="79" y="121"/>
                  </a:cubicBezTo>
                  <a:cubicBezTo>
                    <a:pt x="123" y="121"/>
                    <a:pt x="158" y="114"/>
                    <a:pt x="158" y="10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0" y="8"/>
                    <a:pt x="118" y="14"/>
                    <a:pt x="79" y="1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57597" y="2853656"/>
              <a:ext cx="7704856" cy="157918"/>
              <a:chOff x="380998" y="4731990"/>
              <a:chExt cx="7704856" cy="157918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380998" y="4731990"/>
                <a:ext cx="7704856" cy="15791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380998" y="4731990"/>
                <a:ext cx="7704856" cy="15791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alpha val="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Freeform 6"/>
            <p:cNvSpPr>
              <a:spLocks/>
            </p:cNvSpPr>
            <p:nvPr/>
          </p:nvSpPr>
          <p:spPr bwMode="auto">
            <a:xfrm rot="5400000">
              <a:off x="509304" y="2850448"/>
              <a:ext cx="204198" cy="156022"/>
            </a:xfrm>
            <a:custGeom>
              <a:avLst/>
              <a:gdLst>
                <a:gd name="T0" fmla="*/ 79 w 158"/>
                <a:gd name="T1" fmla="*/ 14 h 121"/>
                <a:gd name="T2" fmla="*/ 1 w 158"/>
                <a:gd name="T3" fmla="*/ 0 h 121"/>
                <a:gd name="T4" fmla="*/ 0 w 158"/>
                <a:gd name="T5" fmla="*/ 0 h 121"/>
                <a:gd name="T6" fmla="*/ 0 w 158"/>
                <a:gd name="T7" fmla="*/ 104 h 121"/>
                <a:gd name="T8" fmla="*/ 79 w 158"/>
                <a:gd name="T9" fmla="*/ 121 h 121"/>
                <a:gd name="T10" fmla="*/ 158 w 158"/>
                <a:gd name="T11" fmla="*/ 104 h 121"/>
                <a:gd name="T12" fmla="*/ 158 w 158"/>
                <a:gd name="T13" fmla="*/ 0 h 121"/>
                <a:gd name="T14" fmla="*/ 156 w 158"/>
                <a:gd name="T15" fmla="*/ 0 h 121"/>
                <a:gd name="T16" fmla="*/ 79 w 158"/>
                <a:gd name="T17" fmla="*/ 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21">
                  <a:moveTo>
                    <a:pt x="79" y="14"/>
                  </a:moveTo>
                  <a:cubicBezTo>
                    <a:pt x="39" y="14"/>
                    <a:pt x="7" y="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4"/>
                    <a:pt x="34" y="121"/>
                    <a:pt x="79" y="121"/>
                  </a:cubicBezTo>
                  <a:cubicBezTo>
                    <a:pt x="123" y="121"/>
                    <a:pt x="158" y="114"/>
                    <a:pt x="158" y="10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0" y="8"/>
                    <a:pt x="118" y="14"/>
                    <a:pt x="79" y="1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 rot="16200000" flipH="1">
              <a:off x="8096881" y="2850448"/>
              <a:ext cx="204198" cy="156022"/>
            </a:xfrm>
            <a:custGeom>
              <a:avLst/>
              <a:gdLst>
                <a:gd name="T0" fmla="*/ 79 w 158"/>
                <a:gd name="T1" fmla="*/ 14 h 121"/>
                <a:gd name="T2" fmla="*/ 1 w 158"/>
                <a:gd name="T3" fmla="*/ 0 h 121"/>
                <a:gd name="T4" fmla="*/ 0 w 158"/>
                <a:gd name="T5" fmla="*/ 0 h 121"/>
                <a:gd name="T6" fmla="*/ 0 w 158"/>
                <a:gd name="T7" fmla="*/ 104 h 121"/>
                <a:gd name="T8" fmla="*/ 79 w 158"/>
                <a:gd name="T9" fmla="*/ 121 h 121"/>
                <a:gd name="T10" fmla="*/ 158 w 158"/>
                <a:gd name="T11" fmla="*/ 104 h 121"/>
                <a:gd name="T12" fmla="*/ 158 w 158"/>
                <a:gd name="T13" fmla="*/ 0 h 121"/>
                <a:gd name="T14" fmla="*/ 156 w 158"/>
                <a:gd name="T15" fmla="*/ 0 h 121"/>
                <a:gd name="T16" fmla="*/ 79 w 158"/>
                <a:gd name="T17" fmla="*/ 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21">
                  <a:moveTo>
                    <a:pt x="79" y="14"/>
                  </a:moveTo>
                  <a:cubicBezTo>
                    <a:pt x="39" y="14"/>
                    <a:pt x="7" y="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4"/>
                    <a:pt x="34" y="121"/>
                    <a:pt x="79" y="121"/>
                  </a:cubicBezTo>
                  <a:cubicBezTo>
                    <a:pt x="123" y="121"/>
                    <a:pt x="158" y="114"/>
                    <a:pt x="158" y="10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0" y="8"/>
                    <a:pt x="118" y="14"/>
                    <a:pt x="79" y="1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673778" y="2678272"/>
            <a:ext cx="2142696" cy="2430072"/>
            <a:chOff x="1020779" y="1908029"/>
            <a:chExt cx="1688802" cy="1915302"/>
          </a:xfrm>
        </p:grpSpPr>
        <p:grpSp>
          <p:nvGrpSpPr>
            <p:cNvPr id="13" name="组合 12"/>
            <p:cNvGrpSpPr/>
            <p:nvPr/>
          </p:nvGrpSpPr>
          <p:grpSpPr>
            <a:xfrm>
              <a:off x="1383902" y="3541529"/>
              <a:ext cx="933789" cy="281802"/>
              <a:chOff x="1255962" y="3914815"/>
              <a:chExt cx="1124134" cy="339247"/>
            </a:xfrm>
          </p:grpSpPr>
          <p:sp>
            <p:nvSpPr>
              <p:cNvPr id="38" name="梯形 37"/>
              <p:cNvSpPr/>
              <p:nvPr/>
            </p:nvSpPr>
            <p:spPr>
              <a:xfrm>
                <a:off x="1308288" y="3914815"/>
                <a:ext cx="1015201" cy="338582"/>
              </a:xfrm>
              <a:prstGeom prst="trapezoid">
                <a:avLst>
                  <a:gd name="adj" fmla="val 0"/>
                </a:avLst>
              </a:prstGeom>
              <a:noFill/>
              <a:ln w="952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255962" y="3920599"/>
                <a:ext cx="1124134" cy="333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70C0"/>
                  </a:buClr>
                </a:pPr>
                <a:r>
                  <a:rPr lang="en-US" altLang="zh-CN" dirty="0">
                    <a:solidFill>
                      <a:prstClr val="white">
                        <a:lumMod val="50000"/>
                      </a:prst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1988</a:t>
                </a:r>
                <a:r>
                  <a:rPr lang="zh-CN" altLang="en-US" dirty="0">
                    <a:solidFill>
                      <a:prstClr val="white">
                        <a:lumMod val="50000"/>
                      </a:prst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年前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020779" y="1908029"/>
              <a:ext cx="1688802" cy="1474102"/>
              <a:chOff x="880925" y="1918837"/>
              <a:chExt cx="2818158" cy="2459882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1070660" y="2123841"/>
                <a:ext cx="2457795" cy="2058175"/>
              </a:xfrm>
              <a:prstGeom prst="roundRect">
                <a:avLst>
                  <a:gd name="adj" fmla="val 8172"/>
                </a:avLst>
              </a:prstGeom>
              <a:gradFill flip="none" rotWithShape="1">
                <a:gsLst>
                  <a:gs pos="95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893539" y="1918837"/>
                <a:ext cx="2805544" cy="381266"/>
                <a:chOff x="904556" y="1918837"/>
                <a:chExt cx="2805544" cy="381266"/>
              </a:xfrm>
            </p:grpSpPr>
            <p:grpSp>
              <p:nvGrpSpPr>
                <p:cNvPr id="32" name="组合 31"/>
                <p:cNvGrpSpPr/>
                <p:nvPr/>
              </p:nvGrpSpPr>
              <p:grpSpPr>
                <a:xfrm>
                  <a:off x="904556" y="1918837"/>
                  <a:ext cx="1416919" cy="381266"/>
                  <a:chOff x="2186537" y="2089918"/>
                  <a:chExt cx="1416919" cy="381266"/>
                </a:xfrm>
              </p:grpSpPr>
              <p:sp>
                <p:nvSpPr>
                  <p:cNvPr id="36" name="燕尾形箭头 38"/>
                  <p:cNvSpPr/>
                  <p:nvPr/>
                </p:nvSpPr>
                <p:spPr>
                  <a:xfrm flipH="1">
                    <a:off x="2186537" y="2105398"/>
                    <a:ext cx="1416919" cy="365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365786">
                        <a:moveTo>
                          <a:pt x="61952" y="180462"/>
                        </a:moveTo>
                        <a:lnTo>
                          <a:pt x="0" y="180462"/>
                        </a:lnTo>
                        <a:lnTo>
                          <a:pt x="13713" y="194175"/>
                        </a:lnTo>
                        <a:close/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693111" y="180462"/>
                        </a:lnTo>
                        <a:cubicBezTo>
                          <a:pt x="738538" y="185673"/>
                          <a:pt x="784824" y="192817"/>
                          <a:pt x="831798" y="201077"/>
                        </a:cubicBezTo>
                        <a:cubicBezTo>
                          <a:pt x="1059222" y="241068"/>
                          <a:pt x="1262570" y="300145"/>
                          <a:pt x="1412058" y="365786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燕尾形箭头 38"/>
                  <p:cNvSpPr/>
                  <p:nvPr/>
                </p:nvSpPr>
                <p:spPr>
                  <a:xfrm flipH="1">
                    <a:off x="2316066" y="2089918"/>
                    <a:ext cx="1287390" cy="264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390" h="264846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lnTo>
                          <a:pt x="552544" y="264846"/>
                        </a:lnTo>
                        <a:cubicBezTo>
                          <a:pt x="630858" y="252956"/>
                          <a:pt x="713665" y="243958"/>
                          <a:pt x="799378" y="237354"/>
                        </a:cubicBezTo>
                        <a:cubicBezTo>
                          <a:pt x="977357" y="223640"/>
                          <a:pt x="1144536" y="222044"/>
                          <a:pt x="1287390" y="2313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 flipH="1">
                  <a:off x="2293181" y="1918837"/>
                  <a:ext cx="1416919" cy="381266"/>
                  <a:chOff x="2186537" y="2089918"/>
                  <a:chExt cx="1416919" cy="381266"/>
                </a:xfrm>
              </p:grpSpPr>
              <p:sp>
                <p:nvSpPr>
                  <p:cNvPr id="34" name="燕尾形箭头 38"/>
                  <p:cNvSpPr/>
                  <p:nvPr/>
                </p:nvSpPr>
                <p:spPr>
                  <a:xfrm flipH="1">
                    <a:off x="2186537" y="2105398"/>
                    <a:ext cx="1416919" cy="365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365786">
                        <a:moveTo>
                          <a:pt x="61952" y="180462"/>
                        </a:moveTo>
                        <a:lnTo>
                          <a:pt x="0" y="180462"/>
                        </a:lnTo>
                        <a:lnTo>
                          <a:pt x="13713" y="194175"/>
                        </a:lnTo>
                        <a:close/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693111" y="180462"/>
                        </a:lnTo>
                        <a:cubicBezTo>
                          <a:pt x="738538" y="185673"/>
                          <a:pt x="784824" y="192817"/>
                          <a:pt x="831798" y="201077"/>
                        </a:cubicBezTo>
                        <a:cubicBezTo>
                          <a:pt x="1059222" y="241068"/>
                          <a:pt x="1262570" y="300145"/>
                          <a:pt x="1412058" y="365786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燕尾形箭头 38"/>
                  <p:cNvSpPr/>
                  <p:nvPr/>
                </p:nvSpPr>
                <p:spPr>
                  <a:xfrm flipH="1">
                    <a:off x="2316066" y="2089918"/>
                    <a:ext cx="1287390" cy="264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390" h="264846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lnTo>
                          <a:pt x="552544" y="264846"/>
                        </a:lnTo>
                        <a:cubicBezTo>
                          <a:pt x="630858" y="252956"/>
                          <a:pt x="713665" y="243958"/>
                          <a:pt x="799378" y="237354"/>
                        </a:cubicBezTo>
                        <a:cubicBezTo>
                          <a:pt x="977357" y="223640"/>
                          <a:pt x="1144536" y="222044"/>
                          <a:pt x="1287390" y="2313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8" name="圆角矩形 16"/>
              <p:cNvSpPr/>
              <p:nvPr/>
            </p:nvSpPr>
            <p:spPr>
              <a:xfrm>
                <a:off x="1359504" y="3231748"/>
                <a:ext cx="2171147" cy="956060"/>
              </a:xfrm>
              <a:custGeom>
                <a:avLst/>
                <a:gdLst/>
                <a:ahLst/>
                <a:cxnLst/>
                <a:rect l="l" t="t" r="r" b="b"/>
                <a:pathLst>
                  <a:path w="2171147" h="956060">
                    <a:moveTo>
                      <a:pt x="2171147" y="0"/>
                    </a:moveTo>
                    <a:lnTo>
                      <a:pt x="2171147" y="613024"/>
                    </a:lnTo>
                    <a:cubicBezTo>
                      <a:pt x="2171147" y="802478"/>
                      <a:pt x="2017565" y="956060"/>
                      <a:pt x="1828111" y="956060"/>
                    </a:cubicBezTo>
                    <a:lnTo>
                      <a:pt x="56388" y="956060"/>
                    </a:lnTo>
                    <a:lnTo>
                      <a:pt x="0" y="950376"/>
                    </a:lnTo>
                    <a:cubicBezTo>
                      <a:pt x="194612" y="913409"/>
                      <a:pt x="394074" y="863162"/>
                      <a:pt x="595692" y="800520"/>
                    </a:cubicBezTo>
                    <a:cubicBezTo>
                      <a:pt x="1231927" y="602844"/>
                      <a:pt x="1780532" y="315626"/>
                      <a:pt x="2171147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84196" y="3583851"/>
                <a:ext cx="2446455" cy="603957"/>
              </a:xfrm>
              <a:custGeom>
                <a:avLst/>
                <a:gdLst/>
                <a:ahLst/>
                <a:cxnLst/>
                <a:rect l="l" t="t" r="r" b="b"/>
                <a:pathLst>
                  <a:path w="2446455" h="603957">
                    <a:moveTo>
                      <a:pt x="2446455" y="0"/>
                    </a:moveTo>
                    <a:lnTo>
                      <a:pt x="2446455" y="260921"/>
                    </a:lnTo>
                    <a:cubicBezTo>
                      <a:pt x="2446455" y="450375"/>
                      <a:pt x="2292873" y="603957"/>
                      <a:pt x="2103419" y="603957"/>
                    </a:cubicBezTo>
                    <a:lnTo>
                      <a:pt x="331696" y="603957"/>
                    </a:lnTo>
                    <a:cubicBezTo>
                      <a:pt x="171039" y="603957"/>
                      <a:pt x="36177" y="493515"/>
                      <a:pt x="0" y="344134"/>
                    </a:cubicBezTo>
                    <a:cubicBezTo>
                      <a:pt x="361568" y="383293"/>
                      <a:pt x="760006" y="379286"/>
                      <a:pt x="1174260" y="326562"/>
                    </a:cubicBezTo>
                    <a:cubicBezTo>
                      <a:pt x="1642303" y="266991"/>
                      <a:pt x="2075220" y="152271"/>
                      <a:pt x="2446455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084198" y="2275472"/>
                <a:ext cx="2436999" cy="1675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b="1" dirty="0">
                    <a:solidFill>
                      <a:schemeClr val="accent1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课改前</a:t>
                </a:r>
                <a:endPara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加强基础</a:t>
                </a:r>
                <a:endParaRPr lang="en-US" altLang="zh-CN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培养能力</a:t>
                </a: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880925" y="3815918"/>
                <a:ext cx="2816189" cy="562801"/>
                <a:chOff x="891942" y="3815918"/>
                <a:chExt cx="2816189" cy="562801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891942" y="3815918"/>
                  <a:ext cx="1423335" cy="562801"/>
                  <a:chOff x="2193400" y="4080764"/>
                  <a:chExt cx="1423335" cy="562801"/>
                </a:xfrm>
              </p:grpSpPr>
              <p:sp>
                <p:nvSpPr>
                  <p:cNvPr id="28" name="燕尾形箭头 38"/>
                  <p:cNvSpPr/>
                  <p:nvPr/>
                </p:nvSpPr>
                <p:spPr>
                  <a:xfrm flipH="1" flipV="1">
                    <a:off x="2193400" y="4080764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4FCBFB"/>
                      </a:gs>
                      <a:gs pos="0">
                        <a:srgbClr val="0073C3"/>
                      </a:gs>
                      <a:gs pos="92000">
                        <a:srgbClr val="55D2FF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9" name="组合 28"/>
                  <p:cNvGrpSpPr/>
                  <p:nvPr/>
                </p:nvGrpSpPr>
                <p:grpSpPr>
                  <a:xfrm flipV="1">
                    <a:off x="2199816" y="4262299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30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3" name="组合 22"/>
                <p:cNvGrpSpPr/>
                <p:nvPr/>
              </p:nvGrpSpPr>
              <p:grpSpPr>
                <a:xfrm flipH="1">
                  <a:off x="2284796" y="3815918"/>
                  <a:ext cx="1423335" cy="562801"/>
                  <a:chOff x="2193400" y="4080764"/>
                  <a:chExt cx="1423335" cy="562801"/>
                </a:xfrm>
              </p:grpSpPr>
              <p:sp>
                <p:nvSpPr>
                  <p:cNvPr id="24" name="燕尾形箭头 38"/>
                  <p:cNvSpPr/>
                  <p:nvPr/>
                </p:nvSpPr>
                <p:spPr>
                  <a:xfrm flipH="1" flipV="1">
                    <a:off x="2193400" y="4080764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4FCBFB"/>
                      </a:gs>
                      <a:gs pos="0">
                        <a:srgbClr val="0073C3"/>
                      </a:gs>
                      <a:gs pos="92000">
                        <a:srgbClr val="55D2FF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5" name="组合 24"/>
                  <p:cNvGrpSpPr/>
                  <p:nvPr/>
                </p:nvGrpSpPr>
                <p:grpSpPr>
                  <a:xfrm flipV="1">
                    <a:off x="2199816" y="4262299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26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椭圆 14"/>
            <p:cNvSpPr/>
            <p:nvPr/>
          </p:nvSpPr>
          <p:spPr>
            <a:xfrm>
              <a:off x="1786834" y="3363838"/>
              <a:ext cx="137246" cy="14273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074225" y="4103608"/>
            <a:ext cx="2133105" cy="2381947"/>
            <a:chOff x="3676325" y="3031434"/>
            <a:chExt cx="1681243" cy="1877373"/>
          </a:xfrm>
        </p:grpSpPr>
        <p:grpSp>
          <p:nvGrpSpPr>
            <p:cNvPr id="41" name="组合 40"/>
            <p:cNvGrpSpPr/>
            <p:nvPr/>
          </p:nvGrpSpPr>
          <p:grpSpPr>
            <a:xfrm>
              <a:off x="3676325" y="3547588"/>
              <a:ext cx="1681243" cy="1361219"/>
              <a:chOff x="893539" y="1918837"/>
              <a:chExt cx="2805544" cy="2271511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1070660" y="2123841"/>
                <a:ext cx="2457795" cy="2058175"/>
              </a:xfrm>
              <a:prstGeom prst="roundRect">
                <a:avLst>
                  <a:gd name="adj" fmla="val 7400"/>
                </a:avLst>
              </a:prstGeom>
              <a:gradFill flip="none" rotWithShape="1">
                <a:gsLst>
                  <a:gs pos="95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893539" y="1918837"/>
                <a:ext cx="2805544" cy="549279"/>
                <a:chOff x="904556" y="1918837"/>
                <a:chExt cx="2805544" cy="549279"/>
              </a:xfrm>
            </p:grpSpPr>
            <p:grpSp>
              <p:nvGrpSpPr>
                <p:cNvPr id="51" name="组合 50"/>
                <p:cNvGrpSpPr/>
                <p:nvPr/>
              </p:nvGrpSpPr>
              <p:grpSpPr>
                <a:xfrm>
                  <a:off x="904556" y="1918837"/>
                  <a:ext cx="1417646" cy="549279"/>
                  <a:chOff x="2192673" y="2086850"/>
                  <a:chExt cx="1417646" cy="549279"/>
                </a:xfrm>
              </p:grpSpPr>
              <p:sp>
                <p:nvSpPr>
                  <p:cNvPr id="57" name="燕尾形箭头 38"/>
                  <p:cNvSpPr/>
                  <p:nvPr/>
                </p:nvSpPr>
                <p:spPr>
                  <a:xfrm flipH="1">
                    <a:off x="2193400" y="2098939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FFCD00"/>
                      </a:gs>
                      <a:gs pos="0">
                        <a:srgbClr val="EB870F"/>
                      </a:gs>
                      <a:gs pos="92000">
                        <a:srgbClr val="FFCD00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58" name="组合 57"/>
                  <p:cNvGrpSpPr/>
                  <p:nvPr/>
                </p:nvGrpSpPr>
                <p:grpSpPr>
                  <a:xfrm>
                    <a:off x="2192673" y="2086850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59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0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2" name="组合 51"/>
                <p:cNvGrpSpPr/>
                <p:nvPr/>
              </p:nvGrpSpPr>
              <p:grpSpPr>
                <a:xfrm flipH="1">
                  <a:off x="2292454" y="1918837"/>
                  <a:ext cx="1417646" cy="549279"/>
                  <a:chOff x="2192673" y="2086850"/>
                  <a:chExt cx="1417646" cy="549279"/>
                </a:xfrm>
              </p:grpSpPr>
              <p:sp>
                <p:nvSpPr>
                  <p:cNvPr id="53" name="燕尾形箭头 38"/>
                  <p:cNvSpPr/>
                  <p:nvPr/>
                </p:nvSpPr>
                <p:spPr>
                  <a:xfrm flipH="1">
                    <a:off x="2193400" y="2098939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FFCD00"/>
                      </a:gs>
                      <a:gs pos="0">
                        <a:srgbClr val="EB870F"/>
                      </a:gs>
                      <a:gs pos="92000">
                        <a:srgbClr val="FFCD00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54" name="组合 53"/>
                  <p:cNvGrpSpPr/>
                  <p:nvPr/>
                </p:nvGrpSpPr>
                <p:grpSpPr>
                  <a:xfrm>
                    <a:off x="2192673" y="2086850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55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6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8" name="圆角矩形 16"/>
              <p:cNvSpPr/>
              <p:nvPr/>
            </p:nvSpPr>
            <p:spPr>
              <a:xfrm>
                <a:off x="1359504" y="3231748"/>
                <a:ext cx="2173774" cy="958600"/>
              </a:xfrm>
              <a:custGeom>
                <a:avLst/>
                <a:gdLst>
                  <a:gd name="connsiteX0" fmla="*/ 2171147 w 2173774"/>
                  <a:gd name="connsiteY0" fmla="*/ 0 h 958600"/>
                  <a:gd name="connsiteX1" fmla="*/ 2171147 w 2173774"/>
                  <a:gd name="connsiteY1" fmla="*/ 613024 h 958600"/>
                  <a:gd name="connsiteX2" fmla="*/ 1828111 w 2173774"/>
                  <a:gd name="connsiteY2" fmla="*/ 956060 h 958600"/>
                  <a:gd name="connsiteX3" fmla="*/ 56388 w 2173774"/>
                  <a:gd name="connsiteY3" fmla="*/ 956060 h 958600"/>
                  <a:gd name="connsiteX4" fmla="*/ 0 w 2173774"/>
                  <a:gd name="connsiteY4" fmla="*/ 950376 h 958600"/>
                  <a:gd name="connsiteX5" fmla="*/ 595692 w 2173774"/>
                  <a:gd name="connsiteY5" fmla="*/ 800520 h 958600"/>
                  <a:gd name="connsiteX6" fmla="*/ 2171147 w 2173774"/>
                  <a:gd name="connsiteY6" fmla="*/ 0 h 95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3774" h="958600">
                    <a:moveTo>
                      <a:pt x="2171147" y="0"/>
                    </a:moveTo>
                    <a:lnTo>
                      <a:pt x="2171147" y="613024"/>
                    </a:lnTo>
                    <a:cubicBezTo>
                      <a:pt x="2171147" y="802478"/>
                      <a:pt x="2226592" y="982187"/>
                      <a:pt x="1828111" y="956060"/>
                    </a:cubicBezTo>
                    <a:lnTo>
                      <a:pt x="56388" y="956060"/>
                    </a:lnTo>
                    <a:lnTo>
                      <a:pt x="0" y="950376"/>
                    </a:lnTo>
                    <a:cubicBezTo>
                      <a:pt x="194612" y="913409"/>
                      <a:pt x="394074" y="863162"/>
                      <a:pt x="595692" y="800520"/>
                    </a:cubicBezTo>
                    <a:cubicBezTo>
                      <a:pt x="1231927" y="602844"/>
                      <a:pt x="1780532" y="315626"/>
                      <a:pt x="2171147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圆角矩形 18"/>
              <p:cNvSpPr/>
              <p:nvPr/>
            </p:nvSpPr>
            <p:spPr>
              <a:xfrm>
                <a:off x="1084197" y="3583850"/>
                <a:ext cx="2446455" cy="605862"/>
              </a:xfrm>
              <a:custGeom>
                <a:avLst/>
                <a:gdLst>
                  <a:gd name="connsiteX0" fmla="*/ 2446455 w 2449082"/>
                  <a:gd name="connsiteY0" fmla="*/ 0 h 605662"/>
                  <a:gd name="connsiteX1" fmla="*/ 2446455 w 2449082"/>
                  <a:gd name="connsiteY1" fmla="*/ 260921 h 605662"/>
                  <a:gd name="connsiteX2" fmla="*/ 2103419 w 2449082"/>
                  <a:gd name="connsiteY2" fmla="*/ 603957 h 605662"/>
                  <a:gd name="connsiteX3" fmla="*/ 331696 w 2449082"/>
                  <a:gd name="connsiteY3" fmla="*/ 603957 h 605662"/>
                  <a:gd name="connsiteX4" fmla="*/ 0 w 2449082"/>
                  <a:gd name="connsiteY4" fmla="*/ 344134 h 605662"/>
                  <a:gd name="connsiteX5" fmla="*/ 1174260 w 2449082"/>
                  <a:gd name="connsiteY5" fmla="*/ 326562 h 605662"/>
                  <a:gd name="connsiteX6" fmla="*/ 2446455 w 2449082"/>
                  <a:gd name="connsiteY6" fmla="*/ 0 h 605662"/>
                  <a:gd name="connsiteX0" fmla="*/ 2446455 w 2446455"/>
                  <a:gd name="connsiteY0" fmla="*/ 0 h 605861"/>
                  <a:gd name="connsiteX1" fmla="*/ 2446455 w 2446455"/>
                  <a:gd name="connsiteY1" fmla="*/ 260921 h 605861"/>
                  <a:gd name="connsiteX2" fmla="*/ 2103419 w 2446455"/>
                  <a:gd name="connsiteY2" fmla="*/ 603957 h 605861"/>
                  <a:gd name="connsiteX3" fmla="*/ 331696 w 2446455"/>
                  <a:gd name="connsiteY3" fmla="*/ 603957 h 605861"/>
                  <a:gd name="connsiteX4" fmla="*/ 0 w 2446455"/>
                  <a:gd name="connsiteY4" fmla="*/ 344134 h 605861"/>
                  <a:gd name="connsiteX5" fmla="*/ 1174260 w 2446455"/>
                  <a:gd name="connsiteY5" fmla="*/ 326562 h 605861"/>
                  <a:gd name="connsiteX6" fmla="*/ 2446455 w 2446455"/>
                  <a:gd name="connsiteY6" fmla="*/ 0 h 60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6455" h="605861">
                    <a:moveTo>
                      <a:pt x="2446455" y="0"/>
                    </a:moveTo>
                    <a:lnTo>
                      <a:pt x="2446455" y="260921"/>
                    </a:lnTo>
                    <a:cubicBezTo>
                      <a:pt x="2436004" y="471278"/>
                      <a:pt x="2501899" y="624860"/>
                      <a:pt x="2103419" y="603957"/>
                    </a:cubicBezTo>
                    <a:lnTo>
                      <a:pt x="331696" y="603957"/>
                    </a:lnTo>
                    <a:cubicBezTo>
                      <a:pt x="171039" y="603957"/>
                      <a:pt x="36177" y="493515"/>
                      <a:pt x="0" y="344134"/>
                    </a:cubicBezTo>
                    <a:cubicBezTo>
                      <a:pt x="361568" y="383293"/>
                      <a:pt x="760006" y="379286"/>
                      <a:pt x="1174260" y="326562"/>
                    </a:cubicBezTo>
                    <a:cubicBezTo>
                      <a:pt x="1642303" y="266991"/>
                      <a:pt x="2075220" y="152271"/>
                      <a:pt x="2446455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108320" y="2410906"/>
                <a:ext cx="2385786" cy="1675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一期课改</a:t>
                </a:r>
                <a:endParaRPr lang="en-US" altLang="zh-CN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四个素质</a:t>
                </a:r>
                <a:endParaRPr lang="en-US" altLang="zh-CN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健康个性</a:t>
                </a: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4447203" y="3366579"/>
              <a:ext cx="137246" cy="142739"/>
            </a:xfrm>
            <a:prstGeom prst="ellipse">
              <a:avLst/>
            </a:prstGeom>
            <a:gradFill flip="none" rotWithShape="1">
              <a:gsLst>
                <a:gs pos="0">
                  <a:srgbClr val="FFCD00"/>
                </a:gs>
                <a:gs pos="100000">
                  <a:srgbClr val="EB870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901750" y="3031434"/>
              <a:ext cx="1300564" cy="295894"/>
              <a:chOff x="1068051" y="3914815"/>
              <a:chExt cx="1565674" cy="356212"/>
            </a:xfrm>
          </p:grpSpPr>
          <p:sp>
            <p:nvSpPr>
              <p:cNvPr id="44" name="梯形 43"/>
              <p:cNvSpPr/>
              <p:nvPr/>
            </p:nvSpPr>
            <p:spPr>
              <a:xfrm>
                <a:off x="1152368" y="3914815"/>
                <a:ext cx="1326056" cy="338582"/>
              </a:xfrm>
              <a:prstGeom prst="trapezoid">
                <a:avLst>
                  <a:gd name="adj" fmla="val 0"/>
                </a:avLst>
              </a:prstGeom>
              <a:noFill/>
              <a:ln w="9525">
                <a:solidFill>
                  <a:srgbClr val="EB870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068051" y="3920593"/>
                <a:ext cx="1565674" cy="350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70C0"/>
                  </a:buClr>
                </a:pPr>
                <a:r>
                  <a:rPr lang="en-US" altLang="zh-CN" dirty="0">
                    <a:solidFill>
                      <a:prstClr val="white">
                        <a:lumMod val="50000"/>
                      </a:prst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1988-2008</a:t>
                </a:r>
                <a:r>
                  <a:rPr lang="zh-CN" altLang="en-US" dirty="0">
                    <a:solidFill>
                      <a:prstClr val="white">
                        <a:lumMod val="50000"/>
                      </a:prst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年</a:t>
                </a: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6465080" y="2678272"/>
            <a:ext cx="2141199" cy="1870293"/>
            <a:chOff x="880925" y="1918837"/>
            <a:chExt cx="2816189" cy="2459882"/>
          </a:xfrm>
        </p:grpSpPr>
        <p:sp>
          <p:nvSpPr>
            <p:cNvPr id="68" name="圆角矩形 67"/>
            <p:cNvSpPr/>
            <p:nvPr/>
          </p:nvSpPr>
          <p:spPr>
            <a:xfrm>
              <a:off x="1070660" y="2123841"/>
              <a:ext cx="2457795" cy="2058175"/>
            </a:xfrm>
            <a:prstGeom prst="roundRect">
              <a:avLst>
                <a:gd name="adj" fmla="val 6628"/>
              </a:avLst>
            </a:prstGeom>
            <a:gradFill flip="none" rotWithShape="1">
              <a:gsLst>
                <a:gs pos="95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893539" y="1918837"/>
              <a:ext cx="1416919" cy="381265"/>
              <a:chOff x="2186537" y="2089918"/>
              <a:chExt cx="1416919" cy="381266"/>
            </a:xfrm>
          </p:grpSpPr>
          <p:sp>
            <p:nvSpPr>
              <p:cNvPr id="84" name="燕尾形箭头 38"/>
              <p:cNvSpPr/>
              <p:nvPr/>
            </p:nvSpPr>
            <p:spPr>
              <a:xfrm flipH="1">
                <a:off x="2186537" y="2105398"/>
                <a:ext cx="1416919" cy="365786"/>
              </a:xfrm>
              <a:custGeom>
                <a:avLst/>
                <a:gdLst/>
                <a:ahLst/>
                <a:cxnLst/>
                <a:rect l="l" t="t" r="r" b="b"/>
                <a:pathLst>
                  <a:path w="1416919" h="365786">
                    <a:moveTo>
                      <a:pt x="61952" y="180462"/>
                    </a:moveTo>
                    <a:lnTo>
                      <a:pt x="0" y="180462"/>
                    </a:lnTo>
                    <a:lnTo>
                      <a:pt x="13713" y="194175"/>
                    </a:lnTo>
                    <a:close/>
                    <a:moveTo>
                      <a:pt x="1055995" y="0"/>
                    </a:moveTo>
                    <a:lnTo>
                      <a:pt x="1055995" y="180462"/>
                    </a:lnTo>
                    <a:lnTo>
                      <a:pt x="693111" y="180462"/>
                    </a:lnTo>
                    <a:cubicBezTo>
                      <a:pt x="738538" y="185673"/>
                      <a:pt x="784824" y="192817"/>
                      <a:pt x="831798" y="201077"/>
                    </a:cubicBezTo>
                    <a:cubicBezTo>
                      <a:pt x="1059222" y="241068"/>
                      <a:pt x="1262570" y="300145"/>
                      <a:pt x="1412058" y="365786"/>
                    </a:cubicBezTo>
                    <a:lnTo>
                      <a:pt x="1416919" y="360925"/>
                    </a:ln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燕尾形箭头 38"/>
              <p:cNvSpPr/>
              <p:nvPr/>
            </p:nvSpPr>
            <p:spPr>
              <a:xfrm flipH="1">
                <a:off x="2316066" y="2089918"/>
                <a:ext cx="1287390" cy="264846"/>
              </a:xfrm>
              <a:custGeom>
                <a:avLst/>
                <a:gdLst/>
                <a:ahLst/>
                <a:cxnLst/>
                <a:rect l="l" t="t" r="r" b="b"/>
                <a:pathLst>
                  <a:path w="1287390" h="264846">
                    <a:moveTo>
                      <a:pt x="1055995" y="0"/>
                    </a:moveTo>
                    <a:lnTo>
                      <a:pt x="1055995" y="180462"/>
                    </a:lnTo>
                    <a:lnTo>
                      <a:pt x="0" y="180462"/>
                    </a:lnTo>
                    <a:lnTo>
                      <a:pt x="13725" y="194187"/>
                    </a:lnTo>
                    <a:cubicBezTo>
                      <a:pt x="169185" y="196059"/>
                      <a:pt x="349804" y="218157"/>
                      <a:pt x="539210" y="261292"/>
                    </a:cubicBezTo>
                    <a:lnTo>
                      <a:pt x="552544" y="264846"/>
                    </a:lnTo>
                    <a:cubicBezTo>
                      <a:pt x="630858" y="252956"/>
                      <a:pt x="713665" y="243958"/>
                      <a:pt x="799378" y="237354"/>
                    </a:cubicBezTo>
                    <a:cubicBezTo>
                      <a:pt x="977357" y="223640"/>
                      <a:pt x="1144536" y="222044"/>
                      <a:pt x="1287390" y="231395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0" name="圆角矩形 16"/>
            <p:cNvSpPr/>
            <p:nvPr/>
          </p:nvSpPr>
          <p:spPr>
            <a:xfrm>
              <a:off x="1359504" y="3231748"/>
              <a:ext cx="2171147" cy="956060"/>
            </a:xfrm>
            <a:custGeom>
              <a:avLst/>
              <a:gdLst/>
              <a:ahLst/>
              <a:cxnLst/>
              <a:rect l="l" t="t" r="r" b="b"/>
              <a:pathLst>
                <a:path w="2171147" h="956060">
                  <a:moveTo>
                    <a:pt x="2171147" y="0"/>
                  </a:moveTo>
                  <a:lnTo>
                    <a:pt x="2171147" y="613024"/>
                  </a:lnTo>
                  <a:cubicBezTo>
                    <a:pt x="2171147" y="802478"/>
                    <a:pt x="2017565" y="956060"/>
                    <a:pt x="1828111" y="956060"/>
                  </a:cubicBezTo>
                  <a:lnTo>
                    <a:pt x="56388" y="956060"/>
                  </a:lnTo>
                  <a:lnTo>
                    <a:pt x="0" y="950376"/>
                  </a:lnTo>
                  <a:cubicBezTo>
                    <a:pt x="194612" y="913409"/>
                    <a:pt x="394074" y="863162"/>
                    <a:pt x="595692" y="800520"/>
                  </a:cubicBezTo>
                  <a:cubicBezTo>
                    <a:pt x="1231927" y="602844"/>
                    <a:pt x="1780532" y="315626"/>
                    <a:pt x="2171147" y="0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1">
                    <a:lumMod val="95000"/>
                    <a:alpha val="7000"/>
                  </a:schemeClr>
                </a:gs>
                <a:gs pos="0">
                  <a:schemeClr val="bg1">
                    <a:alpha val="28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1" name="圆角矩形 18"/>
            <p:cNvSpPr/>
            <p:nvPr/>
          </p:nvSpPr>
          <p:spPr>
            <a:xfrm>
              <a:off x="1084196" y="3583851"/>
              <a:ext cx="2446455" cy="603957"/>
            </a:xfrm>
            <a:custGeom>
              <a:avLst/>
              <a:gdLst/>
              <a:ahLst/>
              <a:cxnLst/>
              <a:rect l="l" t="t" r="r" b="b"/>
              <a:pathLst>
                <a:path w="2446455" h="603957">
                  <a:moveTo>
                    <a:pt x="2446455" y="0"/>
                  </a:moveTo>
                  <a:lnTo>
                    <a:pt x="2446455" y="260921"/>
                  </a:lnTo>
                  <a:cubicBezTo>
                    <a:pt x="2446455" y="450375"/>
                    <a:pt x="2292873" y="603957"/>
                    <a:pt x="2103419" y="603957"/>
                  </a:cubicBezTo>
                  <a:lnTo>
                    <a:pt x="331696" y="603957"/>
                  </a:lnTo>
                  <a:cubicBezTo>
                    <a:pt x="171039" y="603957"/>
                    <a:pt x="36177" y="493515"/>
                    <a:pt x="0" y="344134"/>
                  </a:cubicBezTo>
                  <a:cubicBezTo>
                    <a:pt x="361568" y="383293"/>
                    <a:pt x="760006" y="379286"/>
                    <a:pt x="1174260" y="326562"/>
                  </a:cubicBezTo>
                  <a:cubicBezTo>
                    <a:pt x="1642303" y="266991"/>
                    <a:pt x="2075220" y="152271"/>
                    <a:pt x="2446455" y="0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1">
                    <a:lumMod val="95000"/>
                    <a:alpha val="7000"/>
                  </a:schemeClr>
                </a:gs>
                <a:gs pos="0">
                  <a:schemeClr val="bg1">
                    <a:alpha val="28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108320" y="2275471"/>
              <a:ext cx="2385786" cy="1675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70C0"/>
                </a:buClr>
              </a:pPr>
              <a:r>
                <a:rPr lang="zh-CN" altLang="en-US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二期课改</a:t>
              </a:r>
              <a:endPara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0070C0"/>
                </a:buClr>
              </a:pPr>
              <a:r>
                <a:rPr lang="zh-CN" altLang="en-US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三维目标</a:t>
              </a:r>
              <a:endPara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0070C0"/>
                </a:buClr>
              </a:pPr>
              <a:r>
                <a:rPr lang="zh-CN" altLang="en-US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创新实践</a:t>
              </a: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880925" y="3815918"/>
              <a:ext cx="2816189" cy="562801"/>
              <a:chOff x="891942" y="3815918"/>
              <a:chExt cx="2816189" cy="562801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891942" y="3815918"/>
                <a:ext cx="1423335" cy="562801"/>
                <a:chOff x="2193400" y="4080764"/>
                <a:chExt cx="1423335" cy="562801"/>
              </a:xfrm>
            </p:grpSpPr>
            <p:sp>
              <p:nvSpPr>
                <p:cNvPr id="80" name="燕尾形箭头 38"/>
                <p:cNvSpPr/>
                <p:nvPr/>
              </p:nvSpPr>
              <p:spPr>
                <a:xfrm flipH="1" flipV="1">
                  <a:off x="2193400" y="4080764"/>
                  <a:ext cx="1416919" cy="53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919" h="537190">
                      <a:moveTo>
                        <a:pt x="1055995" y="0"/>
                      </a:moveTo>
                      <a:lnTo>
                        <a:pt x="1055995" y="180462"/>
                      </a:lnTo>
                      <a:lnTo>
                        <a:pt x="0" y="180462"/>
                      </a:lnTo>
                      <a:lnTo>
                        <a:pt x="13725" y="194187"/>
                      </a:lnTo>
                      <a:cubicBezTo>
                        <a:pt x="169185" y="196059"/>
                        <a:pt x="349804" y="218157"/>
                        <a:pt x="539210" y="261292"/>
                      </a:cubicBezTo>
                      <a:cubicBezTo>
                        <a:pt x="830423" y="327612"/>
                        <a:pt x="1081379" y="429763"/>
                        <a:pt x="1240654" y="537190"/>
                      </a:cubicBezTo>
                      <a:lnTo>
                        <a:pt x="1416919" y="360925"/>
                      </a:lnTo>
                      <a:close/>
                    </a:path>
                  </a:pathLst>
                </a:custGeom>
                <a:gradFill flip="none" rotWithShape="1">
                  <a:gsLst>
                    <a:gs pos="63000">
                      <a:srgbClr val="FF2D2D"/>
                    </a:gs>
                    <a:gs pos="0">
                      <a:srgbClr val="C30000"/>
                    </a:gs>
                    <a:gs pos="92000">
                      <a:srgbClr val="FF2D2D"/>
                    </a:gs>
                    <a:gs pos="100000">
                      <a:srgbClr val="C30000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4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 flipV="1">
                  <a:off x="2199816" y="4262299"/>
                  <a:ext cx="1416919" cy="381266"/>
                  <a:chOff x="2186537" y="2089918"/>
                  <a:chExt cx="1416919" cy="381266"/>
                </a:xfrm>
              </p:grpSpPr>
              <p:sp>
                <p:nvSpPr>
                  <p:cNvPr id="82" name="燕尾形箭头 38"/>
                  <p:cNvSpPr/>
                  <p:nvPr/>
                </p:nvSpPr>
                <p:spPr>
                  <a:xfrm flipH="1">
                    <a:off x="2186537" y="2105398"/>
                    <a:ext cx="1416919" cy="365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365786">
                        <a:moveTo>
                          <a:pt x="61952" y="180462"/>
                        </a:moveTo>
                        <a:lnTo>
                          <a:pt x="0" y="180462"/>
                        </a:lnTo>
                        <a:lnTo>
                          <a:pt x="13713" y="194175"/>
                        </a:lnTo>
                        <a:close/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693111" y="180462"/>
                        </a:lnTo>
                        <a:cubicBezTo>
                          <a:pt x="738538" y="185673"/>
                          <a:pt x="784824" y="192817"/>
                          <a:pt x="831798" y="201077"/>
                        </a:cubicBezTo>
                        <a:cubicBezTo>
                          <a:pt x="1059222" y="241068"/>
                          <a:pt x="1262570" y="300145"/>
                          <a:pt x="1412058" y="365786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" name="燕尾形箭头 38"/>
                  <p:cNvSpPr/>
                  <p:nvPr/>
                </p:nvSpPr>
                <p:spPr>
                  <a:xfrm flipH="1">
                    <a:off x="2316066" y="2089918"/>
                    <a:ext cx="1287390" cy="264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390" h="264846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lnTo>
                          <a:pt x="552544" y="264846"/>
                        </a:lnTo>
                        <a:cubicBezTo>
                          <a:pt x="630858" y="252956"/>
                          <a:pt x="713665" y="243958"/>
                          <a:pt x="799378" y="237354"/>
                        </a:cubicBezTo>
                        <a:cubicBezTo>
                          <a:pt x="977357" y="223640"/>
                          <a:pt x="1144536" y="222044"/>
                          <a:pt x="1287390" y="2313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75" name="组合 74"/>
              <p:cNvGrpSpPr/>
              <p:nvPr/>
            </p:nvGrpSpPr>
            <p:grpSpPr>
              <a:xfrm flipH="1">
                <a:off x="2284796" y="3815918"/>
                <a:ext cx="1423335" cy="562801"/>
                <a:chOff x="2193400" y="4080764"/>
                <a:chExt cx="1423335" cy="562801"/>
              </a:xfrm>
            </p:grpSpPr>
            <p:sp>
              <p:nvSpPr>
                <p:cNvPr id="76" name="燕尾形箭头 38"/>
                <p:cNvSpPr/>
                <p:nvPr/>
              </p:nvSpPr>
              <p:spPr>
                <a:xfrm flipH="1" flipV="1">
                  <a:off x="2193400" y="4080764"/>
                  <a:ext cx="1416919" cy="53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919" h="537190">
                      <a:moveTo>
                        <a:pt x="1055995" y="0"/>
                      </a:moveTo>
                      <a:lnTo>
                        <a:pt x="1055995" y="180462"/>
                      </a:lnTo>
                      <a:lnTo>
                        <a:pt x="0" y="180462"/>
                      </a:lnTo>
                      <a:lnTo>
                        <a:pt x="13725" y="194187"/>
                      </a:lnTo>
                      <a:cubicBezTo>
                        <a:pt x="169185" y="196059"/>
                        <a:pt x="349804" y="218157"/>
                        <a:pt x="539210" y="261292"/>
                      </a:cubicBezTo>
                      <a:cubicBezTo>
                        <a:pt x="830423" y="327612"/>
                        <a:pt x="1081379" y="429763"/>
                        <a:pt x="1240654" y="537190"/>
                      </a:cubicBezTo>
                      <a:lnTo>
                        <a:pt x="1416919" y="360925"/>
                      </a:lnTo>
                      <a:close/>
                    </a:path>
                  </a:pathLst>
                </a:custGeom>
                <a:gradFill flip="none" rotWithShape="1">
                  <a:gsLst>
                    <a:gs pos="63000">
                      <a:srgbClr val="FF2D2D"/>
                    </a:gs>
                    <a:gs pos="0">
                      <a:srgbClr val="C30000"/>
                    </a:gs>
                    <a:gs pos="92000">
                      <a:srgbClr val="FF2D2D"/>
                    </a:gs>
                    <a:gs pos="100000">
                      <a:srgbClr val="C30000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4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7" name="组合 76"/>
                <p:cNvGrpSpPr/>
                <p:nvPr/>
              </p:nvGrpSpPr>
              <p:grpSpPr>
                <a:xfrm flipV="1">
                  <a:off x="2199816" y="4262299"/>
                  <a:ext cx="1416919" cy="381266"/>
                  <a:chOff x="2186537" y="2089918"/>
                  <a:chExt cx="1416919" cy="381266"/>
                </a:xfrm>
              </p:grpSpPr>
              <p:sp>
                <p:nvSpPr>
                  <p:cNvPr id="78" name="燕尾形箭头 38"/>
                  <p:cNvSpPr/>
                  <p:nvPr/>
                </p:nvSpPr>
                <p:spPr>
                  <a:xfrm flipH="1">
                    <a:off x="2186537" y="2105398"/>
                    <a:ext cx="1416919" cy="365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365786">
                        <a:moveTo>
                          <a:pt x="61952" y="180462"/>
                        </a:moveTo>
                        <a:lnTo>
                          <a:pt x="0" y="180462"/>
                        </a:lnTo>
                        <a:lnTo>
                          <a:pt x="13713" y="194175"/>
                        </a:lnTo>
                        <a:close/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693111" y="180462"/>
                        </a:lnTo>
                        <a:cubicBezTo>
                          <a:pt x="738538" y="185673"/>
                          <a:pt x="784824" y="192817"/>
                          <a:pt x="831798" y="201077"/>
                        </a:cubicBezTo>
                        <a:cubicBezTo>
                          <a:pt x="1059222" y="241068"/>
                          <a:pt x="1262570" y="300145"/>
                          <a:pt x="1412058" y="365786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燕尾形箭头 38"/>
                  <p:cNvSpPr/>
                  <p:nvPr/>
                </p:nvSpPr>
                <p:spPr>
                  <a:xfrm flipH="1">
                    <a:off x="2316066" y="2089918"/>
                    <a:ext cx="1287390" cy="264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390" h="264846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lnTo>
                          <a:pt x="552544" y="264846"/>
                        </a:lnTo>
                        <a:cubicBezTo>
                          <a:pt x="630858" y="252956"/>
                          <a:pt x="713665" y="243958"/>
                          <a:pt x="799378" y="237354"/>
                        </a:cubicBezTo>
                        <a:cubicBezTo>
                          <a:pt x="977357" y="223640"/>
                          <a:pt x="1144536" y="222044"/>
                          <a:pt x="1287390" y="2313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97000">
                        <a:schemeClr val="bg1">
                          <a:lumMod val="95000"/>
                          <a:alpha val="7000"/>
                        </a:schemeClr>
                      </a:gs>
                      <a:gs pos="0">
                        <a:schemeClr val="bg1">
                          <a:alpha val="28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63" name="椭圆 62"/>
          <p:cNvSpPr/>
          <p:nvPr/>
        </p:nvSpPr>
        <p:spPr>
          <a:xfrm>
            <a:off x="7524092" y="4524859"/>
            <a:ext cx="174134" cy="181103"/>
          </a:xfrm>
          <a:prstGeom prst="ellipse">
            <a:avLst/>
          </a:prstGeom>
          <a:gradFill flip="none" rotWithShape="1">
            <a:gsLst>
              <a:gs pos="0">
                <a:srgbClr val="FF2D2D"/>
              </a:gs>
              <a:gs pos="100000">
                <a:srgbClr val="C3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894793" y="4776555"/>
            <a:ext cx="1582278" cy="357544"/>
            <a:chOff x="1159298" y="3914815"/>
            <a:chExt cx="1501312" cy="339249"/>
          </a:xfrm>
        </p:grpSpPr>
        <p:sp>
          <p:nvSpPr>
            <p:cNvPr id="66" name="梯形 65"/>
            <p:cNvSpPr/>
            <p:nvPr/>
          </p:nvSpPr>
          <p:spPr>
            <a:xfrm>
              <a:off x="1237846" y="3914815"/>
              <a:ext cx="1336323" cy="338582"/>
            </a:xfrm>
            <a:prstGeom prst="trapezoid">
              <a:avLst>
                <a:gd name="adj" fmla="val 0"/>
              </a:avLst>
            </a:prstGeom>
            <a:noFill/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159298" y="3920599"/>
              <a:ext cx="1501312" cy="333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0070C0"/>
                </a:buClr>
              </a:pPr>
              <a:r>
                <a:rPr lang="en-US" altLang="zh-CN" dirty="0">
                  <a:solidFill>
                    <a:prstClr val="white">
                      <a:lumMod val="50000"/>
                    </a:prst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1998-2016</a:t>
              </a:r>
              <a:r>
                <a:rPr lang="zh-CN" altLang="en-US" dirty="0">
                  <a:solidFill>
                    <a:prstClr val="white">
                      <a:lumMod val="50000"/>
                    </a:prst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年</a:t>
              </a:r>
            </a:p>
          </p:txBody>
        </p:sp>
      </p:grpSp>
      <p:sp>
        <p:nvSpPr>
          <p:cNvPr id="65" name="椭圆 64"/>
          <p:cNvSpPr/>
          <p:nvPr/>
        </p:nvSpPr>
        <p:spPr>
          <a:xfrm>
            <a:off x="7527250" y="4524859"/>
            <a:ext cx="174134" cy="181103"/>
          </a:xfrm>
          <a:prstGeom prst="ellipse">
            <a:avLst/>
          </a:prstGeom>
          <a:gradFill flip="none" rotWithShape="1">
            <a:gsLst>
              <a:gs pos="97000">
                <a:schemeClr val="bg1">
                  <a:lumMod val="95000"/>
                  <a:alpha val="0"/>
                </a:schemeClr>
              </a:gs>
              <a:gs pos="0">
                <a:schemeClr val="bg1">
                  <a:alpha val="28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8864029" y="4068543"/>
            <a:ext cx="2133105" cy="2417015"/>
            <a:chOff x="3676325" y="3003796"/>
            <a:chExt cx="1681243" cy="1905011"/>
          </a:xfrm>
        </p:grpSpPr>
        <p:grpSp>
          <p:nvGrpSpPr>
            <p:cNvPr id="87" name="组合 86"/>
            <p:cNvGrpSpPr/>
            <p:nvPr/>
          </p:nvGrpSpPr>
          <p:grpSpPr>
            <a:xfrm>
              <a:off x="3676325" y="3547588"/>
              <a:ext cx="1681243" cy="1361219"/>
              <a:chOff x="893539" y="1918837"/>
              <a:chExt cx="2805544" cy="2271511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1070660" y="2123841"/>
                <a:ext cx="2457795" cy="2058175"/>
              </a:xfrm>
              <a:prstGeom prst="roundRect">
                <a:avLst>
                  <a:gd name="adj" fmla="val 7400"/>
                </a:avLst>
              </a:prstGeom>
              <a:gradFill flip="none" rotWithShape="1">
                <a:gsLst>
                  <a:gs pos="95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3" name="组合 92"/>
              <p:cNvGrpSpPr/>
              <p:nvPr/>
            </p:nvGrpSpPr>
            <p:grpSpPr>
              <a:xfrm>
                <a:off x="893539" y="1918837"/>
                <a:ext cx="2805544" cy="549279"/>
                <a:chOff x="904556" y="1918837"/>
                <a:chExt cx="2805544" cy="549279"/>
              </a:xfrm>
            </p:grpSpPr>
            <p:grpSp>
              <p:nvGrpSpPr>
                <p:cNvPr id="97" name="组合 96"/>
                <p:cNvGrpSpPr/>
                <p:nvPr/>
              </p:nvGrpSpPr>
              <p:grpSpPr>
                <a:xfrm>
                  <a:off x="904556" y="1918837"/>
                  <a:ext cx="1417646" cy="549279"/>
                  <a:chOff x="2192673" y="2086850"/>
                  <a:chExt cx="1417646" cy="549279"/>
                </a:xfrm>
              </p:grpSpPr>
              <p:sp>
                <p:nvSpPr>
                  <p:cNvPr id="103" name="燕尾形箭头 38"/>
                  <p:cNvSpPr/>
                  <p:nvPr/>
                </p:nvSpPr>
                <p:spPr>
                  <a:xfrm flipH="1">
                    <a:off x="2193400" y="2098939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00AF50"/>
                      </a:gs>
                      <a:gs pos="0">
                        <a:srgbClr val="006900"/>
                      </a:gs>
                      <a:gs pos="92000">
                        <a:srgbClr val="00C057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04" name="组合 103"/>
                  <p:cNvGrpSpPr/>
                  <p:nvPr/>
                </p:nvGrpSpPr>
                <p:grpSpPr>
                  <a:xfrm>
                    <a:off x="2192673" y="2086850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105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06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98" name="组合 97"/>
                <p:cNvGrpSpPr/>
                <p:nvPr/>
              </p:nvGrpSpPr>
              <p:grpSpPr>
                <a:xfrm flipH="1">
                  <a:off x="2292454" y="1918837"/>
                  <a:ext cx="1417646" cy="549279"/>
                  <a:chOff x="2192673" y="2086850"/>
                  <a:chExt cx="1417646" cy="549279"/>
                </a:xfrm>
              </p:grpSpPr>
              <p:sp>
                <p:nvSpPr>
                  <p:cNvPr id="99" name="燕尾形箭头 38"/>
                  <p:cNvSpPr/>
                  <p:nvPr/>
                </p:nvSpPr>
                <p:spPr>
                  <a:xfrm flipH="1">
                    <a:off x="2193400" y="2098939"/>
                    <a:ext cx="1416919" cy="53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919" h="537190">
                        <a:moveTo>
                          <a:pt x="1055995" y="0"/>
                        </a:moveTo>
                        <a:lnTo>
                          <a:pt x="1055995" y="180462"/>
                        </a:lnTo>
                        <a:lnTo>
                          <a:pt x="0" y="180462"/>
                        </a:lnTo>
                        <a:lnTo>
                          <a:pt x="13725" y="194187"/>
                        </a:lnTo>
                        <a:cubicBezTo>
                          <a:pt x="169185" y="196059"/>
                          <a:pt x="349804" y="218157"/>
                          <a:pt x="539210" y="261292"/>
                        </a:cubicBezTo>
                        <a:cubicBezTo>
                          <a:pt x="830423" y="327612"/>
                          <a:pt x="1081379" y="429763"/>
                          <a:pt x="1240654" y="537190"/>
                        </a:cubicBezTo>
                        <a:lnTo>
                          <a:pt x="1416919" y="36092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63000">
                        <a:srgbClr val="00AF50"/>
                      </a:gs>
                      <a:gs pos="0">
                        <a:srgbClr val="006900"/>
                      </a:gs>
                      <a:gs pos="92000">
                        <a:srgbClr val="00C057"/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00" name="组合 99"/>
                  <p:cNvGrpSpPr/>
                  <p:nvPr/>
                </p:nvGrpSpPr>
                <p:grpSpPr>
                  <a:xfrm>
                    <a:off x="2192673" y="2086850"/>
                    <a:ext cx="1416919" cy="381266"/>
                    <a:chOff x="2186537" y="2089918"/>
                    <a:chExt cx="1416919" cy="381266"/>
                  </a:xfrm>
                </p:grpSpPr>
                <p:sp>
                  <p:nvSpPr>
                    <p:cNvPr id="101" name="燕尾形箭头 38"/>
                    <p:cNvSpPr/>
                    <p:nvPr/>
                  </p:nvSpPr>
                  <p:spPr>
                    <a:xfrm flipH="1">
                      <a:off x="2186537" y="2105398"/>
                      <a:ext cx="1416919" cy="365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365786">
                          <a:moveTo>
                            <a:pt x="61952" y="180462"/>
                          </a:moveTo>
                          <a:lnTo>
                            <a:pt x="0" y="180462"/>
                          </a:lnTo>
                          <a:lnTo>
                            <a:pt x="13713" y="194175"/>
                          </a:lnTo>
                          <a:close/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693111" y="180462"/>
                          </a:lnTo>
                          <a:cubicBezTo>
                            <a:pt x="738538" y="185673"/>
                            <a:pt x="784824" y="192817"/>
                            <a:pt x="831798" y="201077"/>
                          </a:cubicBezTo>
                          <a:cubicBezTo>
                            <a:pt x="1059222" y="241068"/>
                            <a:pt x="1262570" y="300145"/>
                            <a:pt x="1412058" y="365786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02" name="燕尾形箭头 38"/>
                    <p:cNvSpPr/>
                    <p:nvPr/>
                  </p:nvSpPr>
                  <p:spPr>
                    <a:xfrm flipH="1">
                      <a:off x="2316066" y="2089918"/>
                      <a:ext cx="1287390" cy="2648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7390" h="264846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lnTo>
                            <a:pt x="552544" y="264846"/>
                          </a:lnTo>
                          <a:cubicBezTo>
                            <a:pt x="630858" y="252956"/>
                            <a:pt x="713665" y="243958"/>
                            <a:pt x="799378" y="237354"/>
                          </a:cubicBezTo>
                          <a:cubicBezTo>
                            <a:pt x="977357" y="223640"/>
                            <a:pt x="1144536" y="222044"/>
                            <a:pt x="1287390" y="23139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97000">
                          <a:schemeClr val="bg1">
                            <a:lumMod val="95000"/>
                            <a:alpha val="7000"/>
                          </a:schemeClr>
                        </a:gs>
                        <a:gs pos="0">
                          <a:schemeClr val="bg1">
                            <a:alpha val="28000"/>
                          </a:scheme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2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94" name="圆角矩形 16"/>
              <p:cNvSpPr/>
              <p:nvPr/>
            </p:nvSpPr>
            <p:spPr>
              <a:xfrm>
                <a:off x="1359504" y="3231748"/>
                <a:ext cx="2173774" cy="958600"/>
              </a:xfrm>
              <a:custGeom>
                <a:avLst/>
                <a:gdLst>
                  <a:gd name="connsiteX0" fmla="*/ 2171147 w 2173774"/>
                  <a:gd name="connsiteY0" fmla="*/ 0 h 958600"/>
                  <a:gd name="connsiteX1" fmla="*/ 2171147 w 2173774"/>
                  <a:gd name="connsiteY1" fmla="*/ 613024 h 958600"/>
                  <a:gd name="connsiteX2" fmla="*/ 1828111 w 2173774"/>
                  <a:gd name="connsiteY2" fmla="*/ 956060 h 958600"/>
                  <a:gd name="connsiteX3" fmla="*/ 56388 w 2173774"/>
                  <a:gd name="connsiteY3" fmla="*/ 956060 h 958600"/>
                  <a:gd name="connsiteX4" fmla="*/ 0 w 2173774"/>
                  <a:gd name="connsiteY4" fmla="*/ 950376 h 958600"/>
                  <a:gd name="connsiteX5" fmla="*/ 595692 w 2173774"/>
                  <a:gd name="connsiteY5" fmla="*/ 800520 h 958600"/>
                  <a:gd name="connsiteX6" fmla="*/ 2171147 w 2173774"/>
                  <a:gd name="connsiteY6" fmla="*/ 0 h 95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3774" h="958600">
                    <a:moveTo>
                      <a:pt x="2171147" y="0"/>
                    </a:moveTo>
                    <a:lnTo>
                      <a:pt x="2171147" y="613024"/>
                    </a:lnTo>
                    <a:cubicBezTo>
                      <a:pt x="2171147" y="802478"/>
                      <a:pt x="2226592" y="982187"/>
                      <a:pt x="1828111" y="956060"/>
                    </a:cubicBezTo>
                    <a:lnTo>
                      <a:pt x="56388" y="956060"/>
                    </a:lnTo>
                    <a:lnTo>
                      <a:pt x="0" y="950376"/>
                    </a:lnTo>
                    <a:cubicBezTo>
                      <a:pt x="194612" y="913409"/>
                      <a:pt x="394074" y="863162"/>
                      <a:pt x="595692" y="800520"/>
                    </a:cubicBezTo>
                    <a:cubicBezTo>
                      <a:pt x="1231927" y="602844"/>
                      <a:pt x="1780532" y="315626"/>
                      <a:pt x="2171147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圆角矩形 18"/>
              <p:cNvSpPr/>
              <p:nvPr/>
            </p:nvSpPr>
            <p:spPr>
              <a:xfrm>
                <a:off x="1084197" y="3583850"/>
                <a:ext cx="2446455" cy="605862"/>
              </a:xfrm>
              <a:custGeom>
                <a:avLst/>
                <a:gdLst>
                  <a:gd name="connsiteX0" fmla="*/ 2446455 w 2449082"/>
                  <a:gd name="connsiteY0" fmla="*/ 0 h 605662"/>
                  <a:gd name="connsiteX1" fmla="*/ 2446455 w 2449082"/>
                  <a:gd name="connsiteY1" fmla="*/ 260921 h 605662"/>
                  <a:gd name="connsiteX2" fmla="*/ 2103419 w 2449082"/>
                  <a:gd name="connsiteY2" fmla="*/ 603957 h 605662"/>
                  <a:gd name="connsiteX3" fmla="*/ 331696 w 2449082"/>
                  <a:gd name="connsiteY3" fmla="*/ 603957 h 605662"/>
                  <a:gd name="connsiteX4" fmla="*/ 0 w 2449082"/>
                  <a:gd name="connsiteY4" fmla="*/ 344134 h 605662"/>
                  <a:gd name="connsiteX5" fmla="*/ 1174260 w 2449082"/>
                  <a:gd name="connsiteY5" fmla="*/ 326562 h 605662"/>
                  <a:gd name="connsiteX6" fmla="*/ 2446455 w 2449082"/>
                  <a:gd name="connsiteY6" fmla="*/ 0 h 605662"/>
                  <a:gd name="connsiteX0" fmla="*/ 2446455 w 2446455"/>
                  <a:gd name="connsiteY0" fmla="*/ 0 h 605861"/>
                  <a:gd name="connsiteX1" fmla="*/ 2446455 w 2446455"/>
                  <a:gd name="connsiteY1" fmla="*/ 260921 h 605861"/>
                  <a:gd name="connsiteX2" fmla="*/ 2103419 w 2446455"/>
                  <a:gd name="connsiteY2" fmla="*/ 603957 h 605861"/>
                  <a:gd name="connsiteX3" fmla="*/ 331696 w 2446455"/>
                  <a:gd name="connsiteY3" fmla="*/ 603957 h 605861"/>
                  <a:gd name="connsiteX4" fmla="*/ 0 w 2446455"/>
                  <a:gd name="connsiteY4" fmla="*/ 344134 h 605861"/>
                  <a:gd name="connsiteX5" fmla="*/ 1174260 w 2446455"/>
                  <a:gd name="connsiteY5" fmla="*/ 326562 h 605861"/>
                  <a:gd name="connsiteX6" fmla="*/ 2446455 w 2446455"/>
                  <a:gd name="connsiteY6" fmla="*/ 0 h 60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6455" h="605861">
                    <a:moveTo>
                      <a:pt x="2446455" y="0"/>
                    </a:moveTo>
                    <a:lnTo>
                      <a:pt x="2446455" y="260921"/>
                    </a:lnTo>
                    <a:cubicBezTo>
                      <a:pt x="2436004" y="471278"/>
                      <a:pt x="2501899" y="624860"/>
                      <a:pt x="2103419" y="603957"/>
                    </a:cubicBezTo>
                    <a:lnTo>
                      <a:pt x="331696" y="603957"/>
                    </a:lnTo>
                    <a:cubicBezTo>
                      <a:pt x="171039" y="603957"/>
                      <a:pt x="36177" y="493515"/>
                      <a:pt x="0" y="344134"/>
                    </a:cubicBezTo>
                    <a:cubicBezTo>
                      <a:pt x="361568" y="383293"/>
                      <a:pt x="760006" y="379286"/>
                      <a:pt x="1174260" y="326562"/>
                    </a:cubicBezTo>
                    <a:cubicBezTo>
                      <a:pt x="1642303" y="266991"/>
                      <a:pt x="2075220" y="152271"/>
                      <a:pt x="2446455" y="0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bg1">
                      <a:lumMod val="95000"/>
                      <a:alpha val="700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1108320" y="2383818"/>
                <a:ext cx="2385786" cy="1675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b="1" dirty="0">
                    <a:solidFill>
                      <a:schemeClr val="accent6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面向未来</a:t>
                </a:r>
                <a:endPara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核心素养</a:t>
                </a:r>
                <a:endParaRPr lang="en-US" altLang="zh-CN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</a:rPr>
                  <a:t>立德树人</a:t>
                </a:r>
              </a:p>
            </p:txBody>
          </p:sp>
        </p:grpSp>
        <p:sp>
          <p:nvSpPr>
            <p:cNvPr id="88" name="椭圆 87"/>
            <p:cNvSpPr/>
            <p:nvPr/>
          </p:nvSpPr>
          <p:spPr>
            <a:xfrm>
              <a:off x="4447203" y="3366579"/>
              <a:ext cx="137246" cy="142739"/>
            </a:xfrm>
            <a:prstGeom prst="ellipse">
              <a:avLst/>
            </a:prstGeom>
            <a:gradFill flip="none" rotWithShape="1">
              <a:gsLst>
                <a:gs pos="0">
                  <a:srgbClr val="00AF50"/>
                </a:gs>
                <a:gs pos="100000">
                  <a:srgbClr val="0069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101311" y="3003796"/>
              <a:ext cx="963371" cy="346248"/>
              <a:chOff x="1308288" y="3881516"/>
              <a:chExt cx="1159744" cy="416828"/>
            </a:xfrm>
          </p:grpSpPr>
          <p:sp>
            <p:nvSpPr>
              <p:cNvPr id="90" name="梯形 89"/>
              <p:cNvSpPr/>
              <p:nvPr/>
            </p:nvSpPr>
            <p:spPr>
              <a:xfrm>
                <a:off x="1308288" y="3914815"/>
                <a:ext cx="1015201" cy="338582"/>
              </a:xfrm>
              <a:prstGeom prst="trapezoid">
                <a:avLst>
                  <a:gd name="adj" fmla="val 0"/>
                </a:avLst>
              </a:prstGeom>
              <a:noFill/>
              <a:ln w="9525">
                <a:solidFill>
                  <a:srgbClr val="0069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1492986" y="3881516"/>
                <a:ext cx="975046" cy="416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70C0"/>
                  </a:buClr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··· ···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07" name="椭圆 106"/>
          <p:cNvSpPr/>
          <p:nvPr/>
        </p:nvSpPr>
        <p:spPr>
          <a:xfrm>
            <a:off x="9847048" y="4527198"/>
            <a:ext cx="174134" cy="181103"/>
          </a:xfrm>
          <a:prstGeom prst="ellipse">
            <a:avLst/>
          </a:prstGeom>
          <a:gradFill flip="none" rotWithShape="1">
            <a:gsLst>
              <a:gs pos="97000">
                <a:schemeClr val="bg1">
                  <a:lumMod val="95000"/>
                  <a:alpha val="0"/>
                </a:schemeClr>
              </a:gs>
              <a:gs pos="0">
                <a:schemeClr val="bg1">
                  <a:alpha val="28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经验概述</a:t>
            </a:r>
          </a:p>
        </p:txBody>
      </p:sp>
      <p:sp>
        <p:nvSpPr>
          <p:cNvPr id="110" name="直角三角形 109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114" name="右箭头 113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>
            <a:off x="4172377" y="2202911"/>
            <a:ext cx="4299849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课改历史进程</a:t>
            </a:r>
          </a:p>
        </p:txBody>
      </p:sp>
      <p:sp>
        <p:nvSpPr>
          <p:cNvPr id="116" name="矩形 115"/>
          <p:cNvSpPr/>
          <p:nvPr/>
        </p:nvSpPr>
        <p:spPr>
          <a:xfrm>
            <a:off x="1259637" y="1117241"/>
            <a:ext cx="9767704" cy="80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服务国家战略与立足上海实际相统一   推进综合改革与重点领域突破相统一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关注顶层设计与鼓励基层创新相统一   大胆探索与稳步推进相统一</a:t>
            </a:r>
          </a:p>
        </p:txBody>
      </p:sp>
      <p:cxnSp>
        <p:nvCxnSpPr>
          <p:cNvPr id="119" name="直接连接符 118"/>
          <p:cNvCxnSpPr/>
          <p:nvPr/>
        </p:nvCxnSpPr>
        <p:spPr>
          <a:xfrm>
            <a:off x="1341903" y="2099334"/>
            <a:ext cx="990418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01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以校为本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完善教研机制，鼓励实践创新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683321" y="1896357"/>
            <a:ext cx="653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以校为本  尊重学校实践  鼓励教学方法和模式的创新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Picture 2" descr="C:\Users\sony\Desktop\IMG_0033_副本_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021">
            <a:off x="1927963" y="3296865"/>
            <a:ext cx="2840037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98" y="2677355"/>
            <a:ext cx="6334624" cy="35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0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问题导向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探索主题教研，推进教研转型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44" y="2570110"/>
            <a:ext cx="6357289" cy="423819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3321" y="1896357"/>
            <a:ext cx="847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主题教研活动   “互联网</a:t>
            </a:r>
            <a:r>
              <a:rPr lang="en-US" altLang="zh-CN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+”  </a:t>
            </a:r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互动功能（</a:t>
            </a:r>
            <a:r>
              <a:rPr lang="zh-CN" altLang="en-US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问卷 问答 评价</a:t>
            </a:r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）   参与感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20" y="4689206"/>
            <a:ext cx="2404731" cy="19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3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问题导向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探索主题教研，推进教研转型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83321" y="1896357"/>
            <a:ext cx="1025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提炼教研主题  预研究  挖掘经验与成果  提炼观点  教学示范  总结与反思 “对话”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12" y="2265689"/>
            <a:ext cx="4811425" cy="4426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18" y="2774763"/>
            <a:ext cx="4083238" cy="40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9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以人为本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搭建发展平台，促进专业发展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83321" y="1896357"/>
            <a:ext cx="87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顶层设计  有序推进  教师培训  项目交流  专业评选  中英数学教师交流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13654" y="2519642"/>
            <a:ext cx="6519840" cy="4085622"/>
            <a:chOff x="1813654" y="2502602"/>
            <a:chExt cx="7145202" cy="44775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654" y="2502602"/>
              <a:ext cx="3735329" cy="216026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142" y="2506392"/>
              <a:ext cx="3234713" cy="215647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654" y="4819839"/>
              <a:ext cx="3238588" cy="216026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/>
            <a:srcRect r="6515"/>
            <a:stretch/>
          </p:blipFill>
          <p:spPr>
            <a:xfrm>
              <a:off x="5204132" y="4819839"/>
              <a:ext cx="3754724" cy="216026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42" y="2335589"/>
            <a:ext cx="2735314" cy="45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9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三、行贵日新  实施学科教研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以人为本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搭建发展平台，促进专业发展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32583" y="2001315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市教研室基础教育“三项评选”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37933" y="2754779"/>
            <a:ext cx="9431039" cy="2059644"/>
            <a:chOff x="1737933" y="2632429"/>
            <a:chExt cx="11165057" cy="243833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933" y="2632430"/>
              <a:ext cx="3657502" cy="243833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710" y="2632429"/>
              <a:ext cx="3657502" cy="243833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487" y="2632429"/>
              <a:ext cx="3657503" cy="2438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773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6123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45532" y="188675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驶向深蓝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89160" y="23292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探索评价改革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584566" y="2086378"/>
            <a:ext cx="0" cy="56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717604" y="203906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</a:p>
        </p:txBody>
      </p:sp>
    </p:spTree>
    <p:extLst>
      <p:ext uri="{BB962C8B-B14F-4D97-AF65-F5344CB8AC3E}">
        <p14:creationId xmlns:p14="http://schemas.microsoft.com/office/powerpoint/2010/main" val="2658326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四、驶向深蓝 探索评价改革</a:t>
            </a: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383236" y="5954721"/>
            <a:ext cx="499056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上海中小学数学课程改革的第三组基本经验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19" y="2244698"/>
            <a:ext cx="3644589" cy="337320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53911" y="1424959"/>
            <a:ext cx="713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质量提升和可持续发展  </a:t>
            </a:r>
            <a:r>
              <a:rPr lang="en-US" altLang="zh-CN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测评框架</a:t>
            </a:r>
            <a:r>
              <a:rPr lang="en-US" altLang="zh-CN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》 </a:t>
            </a:r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“能力” “素养”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73" y="2212985"/>
            <a:ext cx="5273675" cy="3279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693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四、驶向深蓝 探索评价改革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53911" y="1424959"/>
            <a:ext cx="626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评价融入教学  基于课程标准  “作为学习”的评价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21" y="2090242"/>
            <a:ext cx="4658945" cy="3109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95" y="3466049"/>
            <a:ext cx="4640785" cy="309192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68219" y="5495532"/>
            <a:ext cx="4477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kern="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“学习兴趣” “学习习惯” “学业成果”</a:t>
            </a:r>
            <a:endParaRPr lang="en-US" altLang="zh-CN" kern="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kern="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kern="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内容和观测点</a:t>
            </a:r>
            <a:endParaRPr lang="en-US" altLang="zh-CN" kern="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1446521" y="6103973"/>
            <a:ext cx="516835" cy="283976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311594" y="2038127"/>
            <a:ext cx="449834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活动兴趣   阅读兴趣   探究兴趣   交流习惯</a:t>
            </a:r>
            <a:endParaRPr lang="en-US" altLang="zh-CN" kern="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操作习惯   合作习惯   练习习惯   计算掌握</a:t>
            </a:r>
            <a:endParaRPr lang="en-US" altLang="zh-CN" kern="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概念理解   方法应用</a:t>
            </a:r>
            <a:endParaRPr lang="en-US" altLang="zh-CN" kern="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867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16637" y="189521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结语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84881" y="2313056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面向未来 自我激励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6162533" y="2086378"/>
            <a:ext cx="0" cy="56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295571" y="203906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</a:p>
        </p:txBody>
      </p:sp>
    </p:spTree>
    <p:extLst>
      <p:ext uri="{BB962C8B-B14F-4D97-AF65-F5344CB8AC3E}">
        <p14:creationId xmlns:p14="http://schemas.microsoft.com/office/powerpoint/2010/main" val="3514912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五、结语 面向未来的自我激励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353911" y="1424959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系统化  结构化  专业化  精致化  可操作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31" y="2174144"/>
            <a:ext cx="7438794" cy="47945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69588" y="1957323"/>
            <a:ext cx="901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朴实追求  立足实践  持之以恒  日积月累  逐步完善  稳步前行  传承创新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6842" y="3215931"/>
            <a:ext cx="582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 spc="300" dirty="0">
                <a:solidFill>
                  <a:srgbClr val="544741"/>
                </a:solidFill>
                <a:latin typeface="微软雅黑" pitchFamily="34" charset="-122"/>
                <a:ea typeface="微软雅黑" pitchFamily="34" charset="-122"/>
              </a:rPr>
              <a:t>静</a:t>
            </a:r>
            <a:endParaRPr lang="zh-CN" altLang="en-US" dirty="0">
              <a:solidFill>
                <a:srgbClr val="54474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73244" y="3051465"/>
            <a:ext cx="582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 spc="300" dirty="0">
                <a:solidFill>
                  <a:srgbClr val="544741"/>
                </a:solidFill>
                <a:latin typeface="微软雅黑" pitchFamily="34" charset="-122"/>
                <a:ea typeface="微软雅黑" pitchFamily="34" charset="-122"/>
              </a:rPr>
              <a:t>沉</a:t>
            </a:r>
            <a:endParaRPr lang="zh-CN" altLang="en-US" dirty="0">
              <a:solidFill>
                <a:srgbClr val="54474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90443" y="2902090"/>
            <a:ext cx="582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 spc="300" dirty="0">
                <a:solidFill>
                  <a:srgbClr val="386771"/>
                </a:solidFill>
                <a:latin typeface="微软雅黑" pitchFamily="34" charset="-122"/>
                <a:ea typeface="微软雅黑" pitchFamily="34" charset="-122"/>
              </a:rPr>
              <a:t>实</a:t>
            </a:r>
            <a:endParaRPr lang="zh-CN" altLang="en-US" dirty="0">
              <a:solidFill>
                <a:srgbClr val="38677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196392" y="2951924"/>
            <a:ext cx="582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 spc="300" dirty="0">
                <a:solidFill>
                  <a:srgbClr val="386771"/>
                </a:solidFill>
                <a:latin typeface="微软雅黑" pitchFamily="34" charset="-122"/>
                <a:ea typeface="微软雅黑" pitchFamily="34" charset="-122"/>
              </a:rPr>
              <a:t>落</a:t>
            </a:r>
            <a:endParaRPr lang="zh-CN" altLang="en-US" dirty="0">
              <a:solidFill>
                <a:srgbClr val="3867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经验概述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1102034" y="2486080"/>
            <a:ext cx="2754313" cy="2754312"/>
            <a:chOff x="0" y="0"/>
            <a:chExt cx="2754000" cy="2754000"/>
          </a:xfrm>
        </p:grpSpPr>
        <p:grpSp>
          <p:nvGrpSpPr>
            <p:cNvPr id="14" name="Group 3"/>
            <p:cNvGrpSpPr>
              <a:grpSpLocks noChangeAspect="1"/>
            </p:cNvGrpSpPr>
            <p:nvPr/>
          </p:nvGrpSpPr>
          <p:grpSpPr bwMode="auto">
            <a:xfrm>
              <a:off x="0" y="0"/>
              <a:ext cx="2754000" cy="2754000"/>
              <a:chOff x="0" y="0"/>
              <a:chExt cx="3060000" cy="3060000"/>
            </a:xfrm>
          </p:grpSpPr>
          <p:sp>
            <p:nvSpPr>
              <p:cNvPr id="16" name="椭圆 29"/>
              <p:cNvSpPr>
                <a:spLocks noChangeAspect="1"/>
              </p:cNvSpPr>
              <p:nvPr/>
            </p:nvSpPr>
            <p:spPr bwMode="auto">
              <a:xfrm>
                <a:off x="0" y="0"/>
                <a:ext cx="3060000" cy="3060000"/>
              </a:xfrm>
              <a:prstGeom prst="ellipse">
                <a:avLst/>
              </a:prstGeom>
              <a:solidFill>
                <a:srgbClr val="FFFFFF"/>
              </a:solidFill>
              <a:ln w="76200">
                <a:solidFill>
                  <a:srgbClr val="0073AB"/>
                </a:solidFill>
                <a:round/>
                <a:headEnd/>
                <a:tailEnd/>
              </a:ln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椭圆 30"/>
              <p:cNvSpPr>
                <a:spLocks noChangeAspect="1"/>
              </p:cNvSpPr>
              <p:nvPr/>
            </p:nvSpPr>
            <p:spPr bwMode="auto">
              <a:xfrm>
                <a:off x="234571" y="234570"/>
                <a:ext cx="2590858" cy="2590860"/>
              </a:xfrm>
              <a:prstGeom prst="ellipse">
                <a:avLst/>
              </a:prstGeom>
              <a:solidFill>
                <a:schemeClr val="bg1">
                  <a:alpha val="25098"/>
                </a:schemeClr>
              </a:solidFill>
              <a:ln w="76200">
                <a:solidFill>
                  <a:srgbClr val="595959">
                    <a:alpha val="25098"/>
                  </a:srgbClr>
                </a:solidFill>
                <a:round/>
                <a:headEnd/>
                <a:tailEnd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44500" y="1066667"/>
              <a:ext cx="1756987" cy="55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0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课改经验</a:t>
              </a:r>
            </a:p>
          </p:txBody>
        </p:sp>
      </p:grp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3429309" y="2503542"/>
            <a:ext cx="4588407" cy="753865"/>
            <a:chOff x="0" y="0"/>
            <a:chExt cx="4588437" cy="753960"/>
          </a:xfrm>
        </p:grpSpPr>
        <p:sp>
          <p:nvSpPr>
            <p:cNvPr id="19" name="矩形 33"/>
            <p:cNvSpPr>
              <a:spLocks/>
            </p:cNvSpPr>
            <p:nvPr/>
          </p:nvSpPr>
          <p:spPr bwMode="auto">
            <a:xfrm>
              <a:off x="0" y="0"/>
              <a:ext cx="4372005" cy="388800"/>
            </a:xfrm>
            <a:prstGeom prst="rect">
              <a:avLst/>
            </a:prstGeom>
            <a:solidFill>
              <a:srgbClr val="008DCA">
                <a:alpha val="79999"/>
              </a:srgb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Clr>
                  <a:srgbClr val="FF0000"/>
                </a:buClr>
                <a:buSzPct val="70000"/>
              </a:pPr>
              <a:endParaRPr lang="zh-CN" altLang="en-US" sz="2000">
                <a:solidFill>
                  <a:schemeClr val="tx2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" name="TextBox 146"/>
            <p:cNvSpPr txBox="1">
              <a:spLocks noChangeArrowheads="1"/>
            </p:cNvSpPr>
            <p:nvPr/>
          </p:nvSpPr>
          <p:spPr bwMode="auto">
            <a:xfrm>
              <a:off x="192882" y="28843"/>
              <a:ext cx="1911600" cy="33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课程改革要素</a:t>
              </a: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146"/>
            <p:cNvSpPr txBox="1">
              <a:spLocks noChangeArrowheads="1"/>
            </p:cNvSpPr>
            <p:nvPr/>
          </p:nvSpPr>
          <p:spPr bwMode="auto">
            <a:xfrm>
              <a:off x="556159" y="446144"/>
              <a:ext cx="4032278" cy="30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r>
                <a:rPr lang="en-US" altLang="zh-CN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教研</a:t>
              </a:r>
              <a:endPara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4072247" y="3668767"/>
            <a:ext cx="3729037" cy="964545"/>
            <a:chOff x="0" y="0"/>
            <a:chExt cx="3729063" cy="964526"/>
          </a:xfrm>
        </p:grpSpPr>
        <p:sp>
          <p:nvSpPr>
            <p:cNvPr id="23" name="矩形 32"/>
            <p:cNvSpPr>
              <a:spLocks/>
            </p:cNvSpPr>
            <p:nvPr/>
          </p:nvSpPr>
          <p:spPr bwMode="auto">
            <a:xfrm>
              <a:off x="0" y="0"/>
              <a:ext cx="3729063" cy="388930"/>
            </a:xfrm>
            <a:prstGeom prst="rect">
              <a:avLst/>
            </a:prstGeom>
            <a:solidFill>
              <a:srgbClr val="0073AB">
                <a:alpha val="79999"/>
              </a:srgb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ctr">
                <a:buClr>
                  <a:srgbClr val="FF0000"/>
                </a:buClr>
                <a:buSzPct val="70000"/>
              </a:pPr>
              <a:endParaRPr lang="zh-CN" altLang="en-US" sz="200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46"/>
            <p:cNvSpPr txBox="1">
              <a:spLocks noChangeArrowheads="1"/>
            </p:cNvSpPr>
            <p:nvPr/>
          </p:nvSpPr>
          <p:spPr bwMode="auto">
            <a:xfrm>
              <a:off x="255719" y="34256"/>
              <a:ext cx="1911600" cy="33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基本经验概括</a:t>
              </a: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146"/>
            <p:cNvSpPr txBox="1">
              <a:spLocks noChangeArrowheads="1"/>
            </p:cNvSpPr>
            <p:nvPr/>
          </p:nvSpPr>
          <p:spPr bwMode="auto">
            <a:xfrm>
              <a:off x="63500" y="441316"/>
              <a:ext cx="3665563" cy="5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强化基础、系统设计、重点突破、以校为本、传承创新、持之以恒</a:t>
              </a:r>
              <a:endPara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3429309" y="4843517"/>
            <a:ext cx="4371975" cy="753864"/>
            <a:chOff x="0" y="0"/>
            <a:chExt cx="4372005" cy="752800"/>
          </a:xfrm>
        </p:grpSpPr>
        <p:sp>
          <p:nvSpPr>
            <p:cNvPr id="27" name="矩形 31"/>
            <p:cNvSpPr>
              <a:spLocks/>
            </p:cNvSpPr>
            <p:nvPr/>
          </p:nvSpPr>
          <p:spPr bwMode="auto">
            <a:xfrm>
              <a:off x="0" y="0"/>
              <a:ext cx="4372005" cy="388388"/>
            </a:xfrm>
            <a:prstGeom prst="rect">
              <a:avLst/>
            </a:prstGeom>
            <a:solidFill>
              <a:srgbClr val="008DCA">
                <a:alpha val="79999"/>
              </a:srgb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ctr">
                <a:buClr>
                  <a:srgbClr val="FF0000"/>
                </a:buClr>
                <a:buSzPct val="70000"/>
              </a:pPr>
              <a:endParaRPr lang="zh-CN" altLang="en-US" sz="200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146"/>
            <p:cNvSpPr txBox="1">
              <a:spLocks noChangeArrowheads="1"/>
            </p:cNvSpPr>
            <p:nvPr/>
          </p:nvSpPr>
          <p:spPr bwMode="auto">
            <a:xfrm>
              <a:off x="192882" y="28883"/>
              <a:ext cx="1911600" cy="33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以校为本教研机制</a:t>
              </a: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146"/>
            <p:cNvSpPr txBox="1">
              <a:spLocks noChangeArrowheads="1"/>
            </p:cNvSpPr>
            <p:nvPr/>
          </p:nvSpPr>
          <p:spPr bwMode="auto">
            <a:xfrm>
              <a:off x="192089" y="445458"/>
              <a:ext cx="4032278" cy="307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落实改革要求，释放学校改革活力</a:t>
              </a:r>
              <a:endPara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Group 20"/>
          <p:cNvGrpSpPr>
            <a:grpSpLocks/>
          </p:cNvGrpSpPr>
          <p:nvPr/>
        </p:nvGrpSpPr>
        <p:grpSpPr bwMode="auto">
          <a:xfrm>
            <a:off x="2753034" y="2327330"/>
            <a:ext cx="747713" cy="741362"/>
            <a:chOff x="0" y="0"/>
            <a:chExt cx="747186" cy="740914"/>
          </a:xfrm>
        </p:grpSpPr>
        <p:grpSp>
          <p:nvGrpSpPr>
            <p:cNvPr id="31" name="Group 21"/>
            <p:cNvGrpSpPr>
              <a:grpSpLocks noChangeAspect="1"/>
            </p:cNvGrpSpPr>
            <p:nvPr/>
          </p:nvGrpSpPr>
          <p:grpSpPr bwMode="auto">
            <a:xfrm>
              <a:off x="3136" y="0"/>
              <a:ext cx="740914" cy="740914"/>
              <a:chOff x="0" y="0"/>
              <a:chExt cx="823237" cy="823237"/>
            </a:xfrm>
          </p:grpSpPr>
          <p:sp>
            <p:nvSpPr>
              <p:cNvPr id="33" name="椭圆 38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823237" cy="823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39"/>
              <p:cNvSpPr>
                <a:spLocks noChangeAspect="1"/>
              </p:cNvSpPr>
              <p:nvPr/>
            </p:nvSpPr>
            <p:spPr bwMode="auto">
              <a:xfrm>
                <a:off x="51620" y="51621"/>
                <a:ext cx="720000" cy="720000"/>
              </a:xfrm>
              <a:prstGeom prst="ellipse">
                <a:avLst/>
              </a:prstGeom>
              <a:solidFill>
                <a:srgbClr val="008DCA">
                  <a:alpha val="79999"/>
                </a:srgb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Rectangle 13"/>
            <p:cNvSpPr>
              <a:spLocks noChangeArrowheads="1"/>
            </p:cNvSpPr>
            <p:nvPr/>
          </p:nvSpPr>
          <p:spPr bwMode="auto">
            <a:xfrm>
              <a:off x="0" y="170402"/>
              <a:ext cx="7471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Group 25"/>
          <p:cNvGrpSpPr>
            <a:grpSpLocks/>
          </p:cNvGrpSpPr>
          <p:nvPr/>
        </p:nvGrpSpPr>
        <p:grpSpPr bwMode="auto">
          <a:xfrm>
            <a:off x="3461059" y="3494142"/>
            <a:ext cx="747713" cy="739775"/>
            <a:chOff x="0" y="0"/>
            <a:chExt cx="747186" cy="739990"/>
          </a:xfrm>
        </p:grpSpPr>
        <p:grpSp>
          <p:nvGrpSpPr>
            <p:cNvPr id="36" name="Group 26"/>
            <p:cNvGrpSpPr>
              <a:grpSpLocks noChangeAspect="1"/>
            </p:cNvGrpSpPr>
            <p:nvPr/>
          </p:nvGrpSpPr>
          <p:grpSpPr bwMode="auto">
            <a:xfrm>
              <a:off x="3598" y="0"/>
              <a:ext cx="739990" cy="739990"/>
              <a:chOff x="0" y="0"/>
              <a:chExt cx="822211" cy="822211"/>
            </a:xfrm>
          </p:grpSpPr>
          <p:sp>
            <p:nvSpPr>
              <p:cNvPr id="38" name="椭圆 35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822211" cy="8222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6"/>
              <p:cNvSpPr>
                <a:spLocks noChangeAspect="1"/>
              </p:cNvSpPr>
              <p:nvPr/>
            </p:nvSpPr>
            <p:spPr bwMode="auto">
              <a:xfrm>
                <a:off x="50644" y="51168"/>
                <a:ext cx="720921" cy="719876"/>
              </a:xfrm>
              <a:prstGeom prst="ellipse">
                <a:avLst/>
              </a:prstGeom>
              <a:solidFill>
                <a:srgbClr val="0073AB">
                  <a:alpha val="79999"/>
                </a:srgb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0" y="169940"/>
              <a:ext cx="7471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Group 30"/>
          <p:cNvGrpSpPr>
            <a:grpSpLocks/>
          </p:cNvGrpSpPr>
          <p:nvPr/>
        </p:nvGrpSpPr>
        <p:grpSpPr bwMode="auto">
          <a:xfrm>
            <a:off x="2753034" y="4668892"/>
            <a:ext cx="747713" cy="739775"/>
            <a:chOff x="0" y="0"/>
            <a:chExt cx="747186" cy="740120"/>
          </a:xfrm>
        </p:grpSpPr>
        <p:grpSp>
          <p:nvGrpSpPr>
            <p:cNvPr id="41" name="Group 31"/>
            <p:cNvGrpSpPr>
              <a:grpSpLocks noChangeAspect="1"/>
            </p:cNvGrpSpPr>
            <p:nvPr/>
          </p:nvGrpSpPr>
          <p:grpSpPr bwMode="auto">
            <a:xfrm>
              <a:off x="3533" y="0"/>
              <a:ext cx="740120" cy="740120"/>
              <a:chOff x="0" y="0"/>
              <a:chExt cx="822355" cy="822355"/>
            </a:xfrm>
          </p:grpSpPr>
          <p:sp>
            <p:nvSpPr>
              <p:cNvPr id="43" name="椭圆 41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822355" cy="822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椭圆 42"/>
              <p:cNvSpPr>
                <a:spLocks noChangeAspect="1"/>
              </p:cNvSpPr>
              <p:nvPr/>
            </p:nvSpPr>
            <p:spPr bwMode="auto">
              <a:xfrm>
                <a:off x="50718" y="51177"/>
                <a:ext cx="720921" cy="720002"/>
              </a:xfrm>
              <a:prstGeom prst="ellipse">
                <a:avLst/>
              </a:prstGeom>
              <a:solidFill>
                <a:srgbClr val="008DCA">
                  <a:alpha val="79999"/>
                </a:srgb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ctr">
                  <a:buClr>
                    <a:srgbClr val="FF0000"/>
                  </a:buClr>
                  <a:buSzPct val="70000"/>
                </a:pPr>
                <a:endParaRPr lang="zh-CN" altLang="en-US" sz="200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0" y="170005"/>
              <a:ext cx="7471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1" name="直接连接符 80"/>
          <p:cNvCxnSpPr/>
          <p:nvPr/>
        </p:nvCxnSpPr>
        <p:spPr>
          <a:xfrm>
            <a:off x="8217022" y="1738649"/>
            <a:ext cx="0" cy="456556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55"/>
          <p:cNvSpPr>
            <a:spLocks noChangeArrowheads="1"/>
          </p:cNvSpPr>
          <p:nvPr/>
        </p:nvSpPr>
        <p:spPr bwMode="auto">
          <a:xfrm>
            <a:off x="1298579" y="1334524"/>
            <a:ext cx="3903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成绩均位居第一   均衡性  公平性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10" y="4106866"/>
            <a:ext cx="3286125" cy="209550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89" y="2062949"/>
            <a:ext cx="3310145" cy="18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14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五、结语 面向未来的自我激励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直角三角形 25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353911" y="1424959"/>
            <a:ext cx="449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自信  韧性  担当  策略  胆识  远见</a:t>
            </a:r>
            <a:endParaRPr lang="en-US" altLang="zh-CN" b="1" kern="0" spc="3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7" y="2976060"/>
            <a:ext cx="4236650" cy="28487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33" y="901874"/>
            <a:ext cx="5677602" cy="5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6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3" descr="4-1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89" y="1837564"/>
            <a:ext cx="52578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056967" y="3479089"/>
            <a:ext cx="26853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上海市教育委员会教学研究室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5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2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1279703" y="4334960"/>
            <a:ext cx="9644311" cy="1288473"/>
          </a:xfrm>
          <a:prstGeom prst="roundRect">
            <a:avLst>
              <a:gd name="adj" fmla="val 102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圆角矩形 95"/>
          <p:cNvSpPr/>
          <p:nvPr/>
        </p:nvSpPr>
        <p:spPr>
          <a:xfrm>
            <a:off x="1559498" y="4334960"/>
            <a:ext cx="1925782" cy="1288473"/>
          </a:xfrm>
          <a:prstGeom prst="roundRect">
            <a:avLst>
              <a:gd name="adj" fmla="val 10215"/>
            </a:avLst>
          </a:prstGeom>
          <a:solidFill>
            <a:srgbClr val="FF8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圆角矩形 97"/>
          <p:cNvSpPr/>
          <p:nvPr/>
        </p:nvSpPr>
        <p:spPr>
          <a:xfrm>
            <a:off x="1215025" y="2072719"/>
            <a:ext cx="9708989" cy="1288473"/>
          </a:xfrm>
          <a:prstGeom prst="roundRect">
            <a:avLst>
              <a:gd name="adj" fmla="val 102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圆角矩形 98"/>
          <p:cNvSpPr/>
          <p:nvPr/>
        </p:nvSpPr>
        <p:spPr>
          <a:xfrm>
            <a:off x="8707287" y="2072719"/>
            <a:ext cx="1925782" cy="1288473"/>
          </a:xfrm>
          <a:prstGeom prst="roundRect">
            <a:avLst>
              <a:gd name="adj" fmla="val 10215"/>
            </a:avLst>
          </a:prstGeom>
          <a:solidFill>
            <a:srgbClr val="008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/>
          <p:cNvGrpSpPr/>
          <p:nvPr/>
        </p:nvGrpSpPr>
        <p:grpSpPr>
          <a:xfrm>
            <a:off x="1417763" y="3874568"/>
            <a:ext cx="2209256" cy="2209256"/>
            <a:chOff x="3733576" y="3930057"/>
            <a:chExt cx="1800000" cy="1800000"/>
          </a:xfrm>
        </p:grpSpPr>
        <p:sp>
          <p:nvSpPr>
            <p:cNvPr id="101" name="椭圆 100"/>
            <p:cNvSpPr/>
            <p:nvPr/>
          </p:nvSpPr>
          <p:spPr>
            <a:xfrm>
              <a:off x="4003576" y="4200057"/>
              <a:ext cx="1260000" cy="1260000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任意多边形 101"/>
            <p:cNvSpPr/>
            <p:nvPr/>
          </p:nvSpPr>
          <p:spPr>
            <a:xfrm>
              <a:off x="3733576" y="3930057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  <a:gd name="connsiteX5" fmla="*/ 900000 w 1800000"/>
                <a:gd name="connsiteY5" fmla="*/ 270000 h 1800000"/>
                <a:gd name="connsiteX6" fmla="*/ 270000 w 1800000"/>
                <a:gd name="connsiteY6" fmla="*/ 900000 h 1800000"/>
                <a:gd name="connsiteX7" fmla="*/ 900000 w 1800000"/>
                <a:gd name="connsiteY7" fmla="*/ 1530000 h 1800000"/>
                <a:gd name="connsiteX8" fmla="*/ 1530000 w 1800000"/>
                <a:gd name="connsiteY8" fmla="*/ 900000 h 1800000"/>
                <a:gd name="connsiteX9" fmla="*/ 900000 w 1800000"/>
                <a:gd name="connsiteY9" fmla="*/ 27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  <a:moveTo>
                    <a:pt x="900000" y="270000"/>
                  </a:moveTo>
                  <a:cubicBezTo>
                    <a:pt x="552061" y="270000"/>
                    <a:pt x="270000" y="552061"/>
                    <a:pt x="270000" y="900000"/>
                  </a:cubicBezTo>
                  <a:cubicBezTo>
                    <a:pt x="270000" y="1247939"/>
                    <a:pt x="552061" y="1530000"/>
                    <a:pt x="900000" y="1530000"/>
                  </a:cubicBezTo>
                  <a:cubicBezTo>
                    <a:pt x="1247939" y="1530000"/>
                    <a:pt x="1530000" y="1247939"/>
                    <a:pt x="1530000" y="900000"/>
                  </a:cubicBezTo>
                  <a:cubicBezTo>
                    <a:pt x="1530000" y="552061"/>
                    <a:pt x="1247939" y="270000"/>
                    <a:pt x="900000" y="270000"/>
                  </a:cubicBezTo>
                  <a:close/>
                </a:path>
              </a:pathLst>
            </a:custGeom>
            <a:gradFill>
              <a:gsLst>
                <a:gs pos="0">
                  <a:srgbClr val="F0F0F0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3733576" y="3930057"/>
              <a:ext cx="1800000" cy="180000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528297" y="1612327"/>
            <a:ext cx="2209256" cy="2209256"/>
            <a:chOff x="3733576" y="3930057"/>
            <a:chExt cx="1800000" cy="1800000"/>
          </a:xfrm>
        </p:grpSpPr>
        <p:sp>
          <p:nvSpPr>
            <p:cNvPr id="105" name="椭圆 104"/>
            <p:cNvSpPr/>
            <p:nvPr/>
          </p:nvSpPr>
          <p:spPr>
            <a:xfrm>
              <a:off x="4003576" y="4200057"/>
              <a:ext cx="1260000" cy="1260000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3733576" y="3930057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  <a:gd name="connsiteX5" fmla="*/ 900000 w 1800000"/>
                <a:gd name="connsiteY5" fmla="*/ 270000 h 1800000"/>
                <a:gd name="connsiteX6" fmla="*/ 270000 w 1800000"/>
                <a:gd name="connsiteY6" fmla="*/ 900000 h 1800000"/>
                <a:gd name="connsiteX7" fmla="*/ 900000 w 1800000"/>
                <a:gd name="connsiteY7" fmla="*/ 1530000 h 1800000"/>
                <a:gd name="connsiteX8" fmla="*/ 1530000 w 1800000"/>
                <a:gd name="connsiteY8" fmla="*/ 900000 h 1800000"/>
                <a:gd name="connsiteX9" fmla="*/ 900000 w 1800000"/>
                <a:gd name="connsiteY9" fmla="*/ 27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  <a:moveTo>
                    <a:pt x="900000" y="270000"/>
                  </a:moveTo>
                  <a:cubicBezTo>
                    <a:pt x="552061" y="270000"/>
                    <a:pt x="270000" y="552061"/>
                    <a:pt x="270000" y="900000"/>
                  </a:cubicBezTo>
                  <a:cubicBezTo>
                    <a:pt x="270000" y="1247939"/>
                    <a:pt x="552061" y="1530000"/>
                    <a:pt x="900000" y="1530000"/>
                  </a:cubicBezTo>
                  <a:cubicBezTo>
                    <a:pt x="1247939" y="1530000"/>
                    <a:pt x="1530000" y="1247939"/>
                    <a:pt x="1530000" y="900000"/>
                  </a:cubicBezTo>
                  <a:cubicBezTo>
                    <a:pt x="1530000" y="552061"/>
                    <a:pt x="1247939" y="270000"/>
                    <a:pt x="900000" y="270000"/>
                  </a:cubicBezTo>
                  <a:close/>
                </a:path>
              </a:pathLst>
            </a:custGeom>
            <a:gradFill>
              <a:gsLst>
                <a:gs pos="0">
                  <a:srgbClr val="F0F0F0"/>
                </a:gs>
                <a:gs pos="100000">
                  <a:srgbClr val="DBDBDB"/>
                </a:gs>
              </a:gsLst>
              <a:lin ang="2700000" scaled="1"/>
            </a:gra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733576" y="3930057"/>
              <a:ext cx="1800000" cy="180000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8" name="矩形 107"/>
          <p:cNvSpPr/>
          <p:nvPr/>
        </p:nvSpPr>
        <p:spPr>
          <a:xfrm>
            <a:off x="9039236" y="245534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集大成</a:t>
            </a:r>
          </a:p>
        </p:txBody>
      </p:sp>
      <p:sp>
        <p:nvSpPr>
          <p:cNvPr id="109" name="矩形 108"/>
          <p:cNvSpPr/>
          <p:nvPr/>
        </p:nvSpPr>
        <p:spPr>
          <a:xfrm>
            <a:off x="2019688" y="4440587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发展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视角</a:t>
            </a:r>
          </a:p>
        </p:txBody>
      </p:sp>
      <p:sp>
        <p:nvSpPr>
          <p:cNvPr id="112" name="矩形 111"/>
          <p:cNvSpPr/>
          <p:nvPr/>
        </p:nvSpPr>
        <p:spPr>
          <a:xfrm>
            <a:off x="1284776" y="2185006"/>
            <a:ext cx="8876655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系统改革与重点突破相统一  顶层设计与基层创新相统一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课程建设 教学实践 教学评价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教研保障 → 理论与实践相结合 传承与创新相统一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量变 → 质变 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= 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育人氛围共同作用</a:t>
            </a:r>
          </a:p>
        </p:txBody>
      </p:sp>
      <p:sp>
        <p:nvSpPr>
          <p:cNvPr id="114" name="矩形 113"/>
          <p:cNvSpPr/>
          <p:nvPr/>
        </p:nvSpPr>
        <p:spPr>
          <a:xfrm>
            <a:off x="3816668" y="4398011"/>
            <a:ext cx="7536059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课程建设、教学实践、教学评价、教研保障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理念、策略、方法、措施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指向“质量”和“公平”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40" y="4576989"/>
            <a:ext cx="3146173" cy="1016691"/>
          </a:xfrm>
          <a:prstGeom prst="rect">
            <a:avLst/>
          </a:prstGeom>
        </p:spPr>
      </p:pic>
      <p:sp>
        <p:nvSpPr>
          <p:cNvPr id="115" name="矩形 114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经验概述</a:t>
            </a:r>
          </a:p>
        </p:txBody>
      </p:sp>
      <p:sp>
        <p:nvSpPr>
          <p:cNvPr id="117" name="直角三角形 116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121" name="右箭头 120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54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3499" y="188675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海纳百川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4881" y="23076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162533" y="2086378"/>
            <a:ext cx="0" cy="56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295571" y="203906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</a:p>
        </p:txBody>
      </p:sp>
    </p:spTree>
    <p:extLst>
      <p:ext uri="{BB962C8B-B14F-4D97-AF65-F5344CB8AC3E}">
        <p14:creationId xmlns:p14="http://schemas.microsoft.com/office/powerpoint/2010/main" val="175148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</a:p>
        </p:txBody>
      </p:sp>
      <p:sp>
        <p:nvSpPr>
          <p:cNvPr id="23" name="直角三角形 22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6" y="2110400"/>
            <a:ext cx="4133947" cy="380744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143906" y="2836142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E38181"/>
                </a:solidFill>
                <a:latin typeface="微软雅黑" pitchFamily="34" charset="-122"/>
                <a:ea typeface="微软雅黑" pitchFamily="34" charset="-122"/>
              </a:rPr>
              <a:t>纵向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系统回顾历史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857315" y="1345788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354B5E"/>
                </a:solidFill>
                <a:latin typeface="微软雅黑" pitchFamily="34" charset="-122"/>
                <a:ea typeface="微软雅黑" pitchFamily="34" charset="-122"/>
              </a:rPr>
              <a:t>横向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广泛国际比较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673755" y="2836142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kern="0" spc="300" dirty="0">
                <a:solidFill>
                  <a:srgbClr val="0073AB"/>
                </a:solidFill>
                <a:latin typeface="微软雅黑" pitchFamily="34" charset="-122"/>
                <a:ea typeface="微软雅黑" pitchFamily="34" charset="-122"/>
              </a:rPr>
              <a:t>内向</a:t>
            </a:r>
            <a:r>
              <a:rPr lang="zh-CN" altLang="en-US" sz="1400" kern="0" spc="3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深入分析现状</a:t>
            </a:r>
          </a:p>
        </p:txBody>
      </p:sp>
      <p:sp>
        <p:nvSpPr>
          <p:cNvPr id="33" name="矩形 32"/>
          <p:cNvSpPr/>
          <p:nvPr/>
        </p:nvSpPr>
        <p:spPr>
          <a:xfrm>
            <a:off x="3405956" y="6108071"/>
            <a:ext cx="499056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上海中小学数学课程改革的第一组基本经验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544285" y="4572644"/>
            <a:ext cx="1122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教研人员</a:t>
            </a:r>
            <a:endParaRPr lang="en-US" altLang="zh-CN" sz="1400" kern="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学科专家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570558" y="4569745"/>
            <a:ext cx="1122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一线数学优秀教师</a:t>
            </a:r>
          </a:p>
        </p:txBody>
      </p:sp>
    </p:spTree>
    <p:extLst>
      <p:ext uri="{BB962C8B-B14F-4D97-AF65-F5344CB8AC3E}">
        <p14:creationId xmlns:p14="http://schemas.microsoft.com/office/powerpoint/2010/main" val="215301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直角三角形 22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系统思考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制定行动纲领，指引改革方向</a:t>
            </a:r>
          </a:p>
        </p:txBody>
      </p:sp>
      <p:grpSp>
        <p:nvGrpSpPr>
          <p:cNvPr id="120" name="组合 119"/>
          <p:cNvGrpSpPr/>
          <p:nvPr/>
        </p:nvGrpSpPr>
        <p:grpSpPr>
          <a:xfrm>
            <a:off x="1279956" y="1850350"/>
            <a:ext cx="2038915" cy="2038179"/>
            <a:chOff x="1367367" y="1923540"/>
            <a:chExt cx="2091076" cy="2091076"/>
          </a:xfrm>
        </p:grpSpPr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218" y="2158992"/>
              <a:ext cx="1921373" cy="1790725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22" name="组合 121"/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123" name="任意多边形 122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圆角矩形 123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6" name="组合 125"/>
          <p:cNvGrpSpPr/>
          <p:nvPr/>
        </p:nvGrpSpPr>
        <p:grpSpPr>
          <a:xfrm>
            <a:off x="3873551" y="1850350"/>
            <a:ext cx="2038915" cy="2038179"/>
            <a:chOff x="3751324" y="1923540"/>
            <a:chExt cx="2091076" cy="2091076"/>
          </a:xfrm>
        </p:grpSpPr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120" y="2113782"/>
              <a:ext cx="1921373" cy="1835934"/>
            </a:xfrm>
            <a:custGeom>
              <a:avLst/>
              <a:gdLst>
                <a:gd name="connsiteX0" fmla="*/ 0 w 2579915"/>
                <a:gd name="connsiteY0" fmla="*/ 0 h 2296884"/>
                <a:gd name="connsiteX1" fmla="*/ 2579915 w 2579915"/>
                <a:gd name="connsiteY1" fmla="*/ 0 h 2296884"/>
                <a:gd name="connsiteX2" fmla="*/ 2579915 w 2579915"/>
                <a:gd name="connsiteY2" fmla="*/ 2296884 h 2296884"/>
                <a:gd name="connsiteX3" fmla="*/ 0 w 2579915"/>
                <a:gd name="connsiteY3" fmla="*/ 2296884 h 229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4">
                  <a:moveTo>
                    <a:pt x="0" y="0"/>
                  </a:moveTo>
                  <a:lnTo>
                    <a:pt x="2579915" y="0"/>
                  </a:lnTo>
                  <a:lnTo>
                    <a:pt x="2579915" y="2296884"/>
                  </a:lnTo>
                  <a:lnTo>
                    <a:pt x="0" y="2296884"/>
                  </a:lnTo>
                  <a:close/>
                </a:path>
              </a:pathLst>
            </a:custGeom>
          </p:spPr>
        </p:pic>
        <p:grpSp>
          <p:nvGrpSpPr>
            <p:cNvPr id="128" name="组合 127"/>
            <p:cNvGrpSpPr/>
            <p:nvPr/>
          </p:nvGrpSpPr>
          <p:grpSpPr>
            <a:xfrm>
              <a:off x="3751324" y="1923540"/>
              <a:ext cx="2091076" cy="2091076"/>
              <a:chOff x="4742449" y="2216782"/>
              <a:chExt cx="3801476" cy="3801476"/>
            </a:xfrm>
          </p:grpSpPr>
          <p:sp>
            <p:nvSpPr>
              <p:cNvPr id="129" name="任意多边形 128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圆角矩形 129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圆角矩形 130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6463109" y="1850350"/>
            <a:ext cx="2038915" cy="2038179"/>
            <a:chOff x="6258959" y="1923540"/>
            <a:chExt cx="2091076" cy="2091076"/>
          </a:xfrm>
        </p:grpSpPr>
        <p:pic>
          <p:nvPicPr>
            <p:cNvPr id="133" name="图片 1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515" y="2113786"/>
              <a:ext cx="1823097" cy="1710589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34" name="组合 133"/>
            <p:cNvGrpSpPr/>
            <p:nvPr/>
          </p:nvGrpSpPr>
          <p:grpSpPr>
            <a:xfrm>
              <a:off x="6258959" y="1923540"/>
              <a:ext cx="2091076" cy="2091076"/>
              <a:chOff x="4742449" y="2216782"/>
              <a:chExt cx="3801476" cy="3801476"/>
            </a:xfrm>
          </p:grpSpPr>
          <p:sp>
            <p:nvSpPr>
              <p:cNvPr id="135" name="任意多边形 134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圆角矩形 135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圆角矩形 136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8" name="组合 137"/>
          <p:cNvGrpSpPr/>
          <p:nvPr/>
        </p:nvGrpSpPr>
        <p:grpSpPr>
          <a:xfrm>
            <a:off x="9056084" y="1850350"/>
            <a:ext cx="2048222" cy="2038179"/>
            <a:chOff x="8787513" y="1923540"/>
            <a:chExt cx="2100620" cy="2091076"/>
          </a:xfrm>
        </p:grpSpPr>
        <p:pic>
          <p:nvPicPr>
            <p:cNvPr id="139" name="图片 1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762" y="2113782"/>
              <a:ext cx="1921371" cy="1710592"/>
            </a:xfrm>
            <a:custGeom>
              <a:avLst/>
              <a:gdLst>
                <a:gd name="connsiteX0" fmla="*/ 0 w 2579914"/>
                <a:gd name="connsiteY0" fmla="*/ 0 h 2296885"/>
                <a:gd name="connsiteX1" fmla="*/ 2579914 w 2579914"/>
                <a:gd name="connsiteY1" fmla="*/ 0 h 2296885"/>
                <a:gd name="connsiteX2" fmla="*/ 2579914 w 2579914"/>
                <a:gd name="connsiteY2" fmla="*/ 2296885 h 2296885"/>
                <a:gd name="connsiteX3" fmla="*/ 0 w 2579914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4" h="2296885">
                  <a:moveTo>
                    <a:pt x="0" y="0"/>
                  </a:moveTo>
                  <a:lnTo>
                    <a:pt x="2579914" y="0"/>
                  </a:lnTo>
                  <a:lnTo>
                    <a:pt x="2579914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40" name="组合 139"/>
            <p:cNvGrpSpPr/>
            <p:nvPr/>
          </p:nvGrpSpPr>
          <p:grpSpPr>
            <a:xfrm>
              <a:off x="8787513" y="1923540"/>
              <a:ext cx="2091076" cy="2091076"/>
              <a:chOff x="4742449" y="2216782"/>
              <a:chExt cx="3801476" cy="3801476"/>
            </a:xfrm>
          </p:grpSpPr>
          <p:sp>
            <p:nvSpPr>
              <p:cNvPr id="141" name="任意多边形 140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4" name="文本框 23"/>
          <p:cNvSpPr txBox="1"/>
          <p:nvPr/>
        </p:nvSpPr>
        <p:spPr>
          <a:xfrm>
            <a:off x="1391521" y="4979065"/>
            <a:ext cx="1700100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以学生发展为本</a:t>
            </a:r>
          </a:p>
        </p:txBody>
      </p:sp>
      <p:grpSp>
        <p:nvGrpSpPr>
          <p:cNvPr id="145" name="组合 144"/>
          <p:cNvGrpSpPr/>
          <p:nvPr/>
        </p:nvGrpSpPr>
        <p:grpSpPr>
          <a:xfrm>
            <a:off x="1292196" y="4286399"/>
            <a:ext cx="1834792" cy="606677"/>
            <a:chOff x="940739" y="4267247"/>
            <a:chExt cx="1930400" cy="638521"/>
          </a:xfrm>
        </p:grpSpPr>
        <p:sp>
          <p:nvSpPr>
            <p:cNvPr id="146" name="任意多边形 145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任意多边形 146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8" name="文本框 146"/>
            <p:cNvSpPr txBox="1"/>
            <p:nvPr/>
          </p:nvSpPr>
          <p:spPr>
            <a:xfrm>
              <a:off x="1009001" y="4323745"/>
              <a:ext cx="1793875" cy="3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改革理念</a:t>
              </a: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3949249" y="4286399"/>
            <a:ext cx="1834792" cy="606677"/>
            <a:chOff x="940739" y="4267247"/>
            <a:chExt cx="1930400" cy="638521"/>
          </a:xfrm>
        </p:grpSpPr>
        <p:sp>
          <p:nvSpPr>
            <p:cNvPr id="150" name="任意多边形 149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1" name="任意多边形 150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2" name="文本框 146"/>
            <p:cNvSpPr txBox="1"/>
            <p:nvPr/>
          </p:nvSpPr>
          <p:spPr>
            <a:xfrm>
              <a:off x="1009001" y="4323745"/>
              <a:ext cx="1793875" cy="3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改革目标</a:t>
              </a: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606302" y="4286399"/>
            <a:ext cx="1834792" cy="606677"/>
            <a:chOff x="940739" y="4267247"/>
            <a:chExt cx="1930400" cy="638521"/>
          </a:xfrm>
        </p:grpSpPr>
        <p:sp>
          <p:nvSpPr>
            <p:cNvPr id="154" name="任意多边形 153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5" name="任意多边形 154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文本框 146"/>
            <p:cNvSpPr txBox="1"/>
            <p:nvPr/>
          </p:nvSpPr>
          <p:spPr>
            <a:xfrm>
              <a:off x="1009001" y="4323745"/>
              <a:ext cx="1793875" cy="3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行动准则</a:t>
              </a: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9263356" y="4286399"/>
            <a:ext cx="1834792" cy="606677"/>
            <a:chOff x="940739" y="4267247"/>
            <a:chExt cx="1930400" cy="638521"/>
          </a:xfrm>
        </p:grpSpPr>
        <p:sp>
          <p:nvSpPr>
            <p:cNvPr id="158" name="任意多边形 157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任意多边形 158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0" name="文本框 146"/>
            <p:cNvSpPr txBox="1"/>
            <p:nvPr/>
          </p:nvSpPr>
          <p:spPr>
            <a:xfrm>
              <a:off x="1009001" y="4323745"/>
              <a:ext cx="1793875" cy="3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改革要点</a:t>
              </a:r>
            </a:p>
          </p:txBody>
        </p:sp>
      </p:grpSp>
      <p:sp>
        <p:nvSpPr>
          <p:cNvPr id="161" name="文本框 23"/>
          <p:cNvSpPr txBox="1"/>
          <p:nvPr/>
        </p:nvSpPr>
        <p:spPr>
          <a:xfrm>
            <a:off x="3997897" y="4983842"/>
            <a:ext cx="1823962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实现所有学生数学基础能力普遍提高，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不同学生的各种数学需要充分发展</a:t>
            </a:r>
          </a:p>
        </p:txBody>
      </p:sp>
      <p:sp>
        <p:nvSpPr>
          <p:cNvPr id="162" name="文本框 23"/>
          <p:cNvSpPr txBox="1"/>
          <p:nvPr/>
        </p:nvSpPr>
        <p:spPr>
          <a:xfrm>
            <a:off x="6590069" y="4983842"/>
            <a:ext cx="199122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让所有学生学习更好的但是有区别的数学，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让每个学生都会用自己内心的体验和主动参与去学习数学</a:t>
            </a:r>
          </a:p>
        </p:txBody>
      </p:sp>
      <p:sp>
        <p:nvSpPr>
          <p:cNvPr id="163" name="文本框 23"/>
          <p:cNvSpPr txBox="1"/>
          <p:nvPr/>
        </p:nvSpPr>
        <p:spPr>
          <a:xfrm>
            <a:off x="9232215" y="4983842"/>
            <a:ext cx="2871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重视数学与现实生活的联系，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加强课程主干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最基本的数学知识，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拓展创造性学习的课程渠道，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增加数学课程的可选择性</a:t>
            </a:r>
          </a:p>
        </p:txBody>
      </p:sp>
    </p:spTree>
    <p:extLst>
      <p:ext uri="{BB962C8B-B14F-4D97-AF65-F5344CB8AC3E}">
        <p14:creationId xmlns:p14="http://schemas.microsoft.com/office/powerpoint/2010/main" val="298783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450937"/>
            <a:ext cx="1215025" cy="450937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15025" y="450936"/>
            <a:ext cx="10976975" cy="450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一、海纳百川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推进课程建设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直角三角形 22"/>
          <p:cNvSpPr/>
          <p:nvPr/>
        </p:nvSpPr>
        <p:spPr>
          <a:xfrm>
            <a:off x="11783149" y="351479"/>
            <a:ext cx="107972" cy="74995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rot="16200000">
            <a:off x="11129319" y="343982"/>
            <a:ext cx="634120" cy="673544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1109607" y="464142"/>
            <a:ext cx="6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EA7E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2400" b="0" dirty="0">
              <a:solidFill>
                <a:srgbClr val="2EA7E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14" y="473142"/>
            <a:ext cx="548308" cy="440947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445237" y="550836"/>
            <a:ext cx="380619" cy="2511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279650" y="1179044"/>
            <a:ext cx="499056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理念引导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研制课程标准，呈现课程价值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66" y="2041014"/>
            <a:ext cx="3152593" cy="42627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79261" y="1706694"/>
            <a:ext cx="449353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数学的近期发展与数学教育改革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加强基础、削支强干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开发研究型的数学课程、培养学生的创造力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新世纪数学教育的可选择性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拓展数学习题概念、构建合理训练体系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</p:txBody>
      </p:sp>
      <p:sp>
        <p:nvSpPr>
          <p:cNvPr id="57" name="圆角矩形 56"/>
          <p:cNvSpPr/>
          <p:nvPr/>
        </p:nvSpPr>
        <p:spPr>
          <a:xfrm>
            <a:off x="6985557" y="4658805"/>
            <a:ext cx="3957305" cy="687924"/>
          </a:xfrm>
          <a:prstGeom prst="roundRect">
            <a:avLst>
              <a:gd name="adj" fmla="val 8731"/>
            </a:avLst>
          </a:prstGeom>
          <a:solidFill>
            <a:srgbClr val="008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六条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改革理念</a:t>
            </a:r>
          </a:p>
        </p:txBody>
      </p:sp>
      <p:sp>
        <p:nvSpPr>
          <p:cNvPr id="58" name="圆角矩形 57"/>
          <p:cNvSpPr/>
          <p:nvPr/>
        </p:nvSpPr>
        <p:spPr>
          <a:xfrm>
            <a:off x="6985557" y="5515969"/>
            <a:ext cx="3957305" cy="687924"/>
          </a:xfrm>
          <a:prstGeom prst="roundRect">
            <a:avLst>
              <a:gd name="adj" fmla="val 8731"/>
            </a:avLst>
          </a:prstGeom>
          <a:solidFill>
            <a:srgbClr val="008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三个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维度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6985557" y="4398861"/>
            <a:ext cx="391690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15" y="5128080"/>
            <a:ext cx="1625901" cy="11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8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1985</Words>
  <Application>Microsoft Office PowerPoint</Application>
  <PresentationFormat>宽屏</PresentationFormat>
  <Paragraphs>347</Paragraphs>
  <Slides>43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63" baseType="lpstr">
      <vt:lpstr>Adobe 宋体 Std L</vt:lpstr>
      <vt:lpstr>Arial</vt:lpstr>
      <vt:lpstr>方正硬笔行书简体</vt:lpstr>
      <vt:lpstr>方正兰亭黑_GBK</vt:lpstr>
      <vt:lpstr>LiHei Pro</vt:lpstr>
      <vt:lpstr>Calibri</vt:lpstr>
      <vt:lpstr>Impact</vt:lpstr>
      <vt:lpstr>等线</vt:lpstr>
      <vt:lpstr>Calibri Light</vt:lpstr>
      <vt:lpstr>Times New Roman</vt:lpstr>
      <vt:lpstr>宋体</vt:lpstr>
      <vt:lpstr>等线 Light</vt:lpstr>
      <vt:lpstr>Arial Unicode MS</vt:lpstr>
      <vt:lpstr>Wingdings</vt:lpstr>
      <vt:lpstr>方正正粗黑简体</vt:lpstr>
      <vt:lpstr>微软雅黑</vt:lpstr>
      <vt:lpstr>方正字迹-吕建德字体</vt:lpstr>
      <vt:lpstr>Agency FB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/>
  <cp:keywords>锐旗设计；https://9ppt.taobao.com</cp:keywords>
  <cp:lastModifiedBy/>
  <cp:revision>1</cp:revision>
  <dcterms:created xsi:type="dcterms:W3CDTF">2016-11-07T10:52:47Z</dcterms:created>
  <dcterms:modified xsi:type="dcterms:W3CDTF">2016-11-07T14:33:44Z</dcterms:modified>
  <cp:category>锐旗设计；https://9ppt.taobao.com</cp:category>
</cp:coreProperties>
</file>